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15"/>
  </p:notesMasterIdLst>
  <p:handoutMasterIdLst>
    <p:handoutMasterId r:id="rId16"/>
  </p:handoutMasterIdLst>
  <p:sldIdLst>
    <p:sldId id="256" r:id="rId2"/>
    <p:sldId id="288" r:id="rId3"/>
    <p:sldId id="290" r:id="rId4"/>
    <p:sldId id="370" r:id="rId5"/>
    <p:sldId id="353" r:id="rId6"/>
    <p:sldId id="364" r:id="rId7"/>
    <p:sldId id="371" r:id="rId8"/>
    <p:sldId id="372" r:id="rId9"/>
    <p:sldId id="376" r:id="rId10"/>
    <p:sldId id="377" r:id="rId11"/>
    <p:sldId id="379" r:id="rId12"/>
    <p:sldId id="378" r:id="rId13"/>
    <p:sldId id="3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D24726"/>
    <a:srgbClr val="DD462F"/>
    <a:srgbClr val="923922"/>
    <a:srgbClr val="FF9B45"/>
    <a:srgbClr val="404040"/>
    <a:srgbClr val="F8CFB6"/>
    <a:srgbClr val="F8CAB6"/>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8" autoAdjust="0"/>
    <p:restoredTop sz="24553" autoAdjust="0"/>
  </p:normalViewPr>
  <p:slideViewPr>
    <p:cSldViewPr snapToGrid="0">
      <p:cViewPr>
        <p:scale>
          <a:sx n="43" d="100"/>
          <a:sy n="43" d="100"/>
        </p:scale>
        <p:origin x="967" y="1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360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97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220338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latin typeface="Kefa" panose="02000506000000020004" pitchFamily="2" charset="0"/>
                <a:cs typeface="Times New Roman" panose="02020603050405020304" pitchFamily="18" charset="0"/>
              </a:rPr>
              <a:t>Imagine that an autonomous vehicle is driving on a road. We see it is a foggy day so we don’t have good visibility today. If this vehicle make an incorrect prediction, it is highly risky as it may have an accident.</a:t>
            </a:r>
            <a:endParaRPr kumimoji="1" lang="zh-CN" altLang="en-US" dirty="0">
              <a:latin typeface="Kefa" panose="02000506000000020004" pitchFamily="2"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339782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High uncertainty may make a decision delayed but can avoid risk or negative outcome. However, misclassification leads to an incorrect decision and may introduce a more serious risk.</a:t>
            </a:r>
          </a:p>
          <a:p>
            <a:endParaRPr kumimoji="1" lang="en-US" altLang="zh-CN" dirty="0"/>
          </a:p>
          <a:p>
            <a:pPr marL="228600" indent="-228600">
              <a:buAutoNum type="arabicPeriod"/>
            </a:pPr>
            <a:r>
              <a:rPr kumimoji="1" lang="en-US" altLang="zh-CN" b="1" dirty="0"/>
              <a:t>Misclassify a known object with another known object to the model</a:t>
            </a:r>
            <a:r>
              <a:rPr kumimoji="1" lang="en-US" altLang="zh-CN" dirty="0"/>
              <a:t>: misclassify car as road. This misclassification may lead to a more serious risk because the autonomous car will proceed as if there is nothing in front.</a:t>
            </a:r>
          </a:p>
          <a:p>
            <a:pPr marL="228600" indent="-228600">
              <a:buAutoNum type="arabicPeriod"/>
            </a:pPr>
            <a:endParaRPr kumimoji="1" lang="en-US" altLang="zh-CN" dirty="0"/>
          </a:p>
          <a:p>
            <a:pPr marL="228600" indent="-228600">
              <a:buAutoNum type="arabicPeriod"/>
            </a:pPr>
            <a:r>
              <a:rPr kumimoji="1" lang="en-US" altLang="zh-CN" b="1" dirty="0"/>
              <a:t>Misclassify an unknown object with another known object to the model</a:t>
            </a:r>
            <a:r>
              <a:rPr kumimoji="1" lang="en-US" altLang="zh-CN" dirty="0"/>
              <a:t>: misclassify deer as car. We call this out-of-distribution.</a:t>
            </a:r>
          </a:p>
          <a:p>
            <a:pPr marL="228600" indent="-228600">
              <a:buAutoNum type="arabicPeriod"/>
            </a:pPr>
            <a:endParaRPr kumimoji="1" lang="en-US" altLang="zh-CN" dirty="0"/>
          </a:p>
          <a:p>
            <a:pPr marL="0" indent="0">
              <a:buNone/>
            </a:pPr>
            <a:r>
              <a:rPr kumimoji="1" lang="en-US" altLang="zh-CN" dirty="0"/>
              <a:t>Can we make our model know the level of uncertainty in detecting a given object, instead of letting it generate misclassification?</a:t>
            </a:r>
          </a:p>
          <a:p>
            <a:pPr marL="0" indent="0">
              <a:buNone/>
            </a:pPr>
            <a:endParaRPr kumimoji="1" lang="en-US" altLang="zh-CN" dirty="0"/>
          </a:p>
          <a:p>
            <a:pPr marL="0" indent="0">
              <a:buNone/>
            </a:pPr>
            <a:r>
              <a:rPr kumimoji="1" lang="en-US" altLang="zh-CN" dirty="0"/>
              <a:t>We need to shift our paradigm from `I know all’ to `I don’t know all’. Why is this paradigm shift useful? I will look into more to answer this question.</a:t>
            </a:r>
          </a:p>
          <a:p>
            <a:pPr marL="0" indent="0">
              <a:buNone/>
            </a:pPr>
            <a:endParaRPr kumimoji="1"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152853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1" dirty="0"/>
              <a:t>Probability uncertainty</a:t>
            </a:r>
            <a:r>
              <a:rPr kumimoji="1" lang="en-US" altLang="zh-CN" dirty="0"/>
              <a:t>: uncertainty in terms of unpredictability due to its incorrectness based on limited data/knowledge and randomness (high variance)</a:t>
            </a:r>
          </a:p>
          <a:p>
            <a:endParaRPr kumimoji="1" lang="en-US" altLang="zh-CN" dirty="0"/>
          </a:p>
          <a:p>
            <a:r>
              <a:rPr kumimoji="1" lang="en-US" altLang="zh-CN" b="1" dirty="0"/>
              <a:t>Evidence uncertainty</a:t>
            </a:r>
            <a:r>
              <a:rPr kumimoji="1" lang="en-US" altLang="zh-CN" dirty="0"/>
              <a:t>: uncertainty in data in terms of their amount to increase a confidence (vacuity) and conflicting evidence (dissonance).</a:t>
            </a:r>
          </a:p>
          <a:p>
            <a:endParaRPr kumimoji="1" lang="en-US" altLang="zh-CN" dirty="0"/>
          </a:p>
          <a:p>
            <a:r>
              <a:rPr kumimoji="1" lang="en-US" altLang="zh-CN" dirty="0"/>
              <a:t>There would be a dataset with low vacuity but high dissonance. For example, you have a good amount of pro and con towards an abortion issue. But the amount of evidence supporting each extreme position is almost same. In this case, we still cannot make a decision due to this conflict between two opinions. So we say low vacuity but high dissonance also cannot easily lead to a correct decision.</a:t>
            </a:r>
          </a:p>
          <a:p>
            <a:endParaRPr kumimoji="1" lang="en-US" altLang="zh-CN" dirty="0"/>
          </a:p>
          <a:p>
            <a:r>
              <a:rPr kumimoji="1" lang="en-US" altLang="zh-CN" dirty="0"/>
              <a:t>There would be another uncertainty as evidence uncertainty, say, vagueness. Vagueness can be observed when you are not really sure about a single opinion. For example, you feel you saw a deer or a car. This is called a composite belief which is considered in the so called a hyper opinion. But in this work, we mainly consider a multinomial opinion (Dirichlet distribution) where a special case is binomial opinion (Beta distribution).</a:t>
            </a:r>
          </a:p>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15645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479812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Why evidential uncertainty, rather than probabilistic uncertainty?</a:t>
            </a:r>
          </a:p>
          <a:p>
            <a:endParaRPr kumimoji="1" lang="en-US" altLang="zh-CN" dirty="0"/>
          </a:p>
          <a:p>
            <a:pPr marL="228600" indent="-228600">
              <a:buAutoNum type="arabicPeriod"/>
            </a:pPr>
            <a:r>
              <a:rPr kumimoji="1" lang="en-US" altLang="zh-CN" dirty="0"/>
              <a:t>Test a dog image: easy, correct classification with low uncertainty (enough amount of evidence; no conflicting evidence)</a:t>
            </a:r>
          </a:p>
          <a:p>
            <a:pPr marL="228600" indent="-228600">
              <a:buAutoNum type="arabicPeriod"/>
            </a:pPr>
            <a:r>
              <a:rPr kumimoji="1" lang="en-US" altLang="zh-CN" dirty="0"/>
              <a:t>Test with all dog, cat, and pig together: prediction with 1/3; each category supports with an equal amount of evidence</a:t>
            </a:r>
          </a:p>
          <a:p>
            <a:pPr marL="228600" indent="-228600">
              <a:buAutoNum type="arabicPeriod"/>
            </a:pPr>
            <a:r>
              <a:rPr kumimoji="1" lang="en-US" altLang="zh-CN" dirty="0"/>
              <a:t>Test with an elephant (out-of-distribution sample); lack of evidence, high vacuity with Dirichlet distribution being a uniform  distribution.</a:t>
            </a:r>
          </a:p>
          <a:p>
            <a:pPr marL="0" indent="0">
              <a:buNone/>
            </a:pPr>
            <a:endParaRPr kumimoji="1" lang="en-US" altLang="zh-CN" dirty="0"/>
          </a:p>
          <a:p>
            <a:r>
              <a:rPr kumimoji="1" lang="en-US" altLang="zh-CN" dirty="0"/>
              <a:t>Probabilistic uncertainty cannot distinguish the conflicting case and out-of-distribution case. Basically probabilistic uncertainty is effect when a sufficient amount of evidence with no conflicting evidence is available.</a:t>
            </a:r>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370242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 to train a model to estimate the Dirichlet distribution?</a:t>
            </a:r>
          </a:p>
          <a:p>
            <a:pPr marL="228600" indent="-228600">
              <a:buAutoNum type="arabicPeriod"/>
            </a:pPr>
            <a:r>
              <a:rPr kumimoji="1" lang="en-US" altLang="zh-CN" dirty="0"/>
              <a:t>Change the layer of the DL model directly to output the alpha (a parameter of Dirichlet distribution), instead of the </a:t>
            </a:r>
            <a:r>
              <a:rPr kumimoji="1" lang="en-US" altLang="zh-CN" dirty="0" err="1"/>
              <a:t>softmax</a:t>
            </a:r>
            <a:r>
              <a:rPr kumimoji="1" lang="en-US" altLang="zh-CN" dirty="0"/>
              <a:t> layer in traditional CNN model (</a:t>
            </a:r>
            <a:r>
              <a:rPr lang="en-US" sz="1200" b="0" i="0" u="none" strike="noStrike" kern="1200" baseline="0" dirty="0">
                <a:solidFill>
                  <a:schemeClr val="tx1"/>
                </a:solidFill>
                <a:latin typeface="+mn-lt"/>
                <a:ea typeface="+mn-ea"/>
                <a:cs typeface="+mn-cs"/>
              </a:rPr>
              <a:t>an activation layer (e.g., </a:t>
            </a:r>
            <a:r>
              <a:rPr lang="en-US" sz="1200" b="0" i="0" u="none" strike="noStrike" kern="1200" baseline="0" dirty="0" err="1">
                <a:solidFill>
                  <a:schemeClr val="tx1"/>
                </a:solidFill>
                <a:latin typeface="+mn-lt"/>
                <a:ea typeface="+mn-ea"/>
                <a:cs typeface="+mn-cs"/>
              </a:rPr>
              <a:t>ReLU</a:t>
            </a:r>
            <a:r>
              <a:rPr lang="en-US" sz="1200" b="0" i="0" u="none" strike="noStrike" kern="1200" baseline="0" dirty="0">
                <a:solidFill>
                  <a:schemeClr val="tx1"/>
                </a:solidFill>
                <a:latin typeface="+mn-lt"/>
                <a:ea typeface="+mn-ea"/>
                <a:cs typeface="+mn-cs"/>
              </a:rPr>
              <a:t>) to ascertain non-negative output, which is taken as the evidence vector for the predicted Dirichlet distribution.)</a:t>
            </a:r>
          </a:p>
          <a:p>
            <a:pPr marL="0" indent="0">
              <a:buNone/>
            </a:pPr>
            <a:endParaRPr kumimoji="1" lang="en-US" altLang="zh-CN" dirty="0"/>
          </a:p>
          <a:p>
            <a:pPr marL="0" indent="0">
              <a:buNone/>
            </a:pPr>
            <a:r>
              <a:rPr lang="en-US" dirty="0"/>
              <a:t>CNNs take a different approach towards regularization: they take advantage of the hierarchical pattern in data and assemble more complex patterns using smaller and simpler patterns. Therefore, on the scale of connectedness and complexity, CNNs are on the lower extreme. </a:t>
            </a:r>
          </a:p>
          <a:p>
            <a:pPr marL="0" indent="0">
              <a:buNone/>
            </a:pPr>
            <a:endParaRPr kumimoji="1" lang="en-US" altLang="zh-CN" dirty="0"/>
          </a:p>
          <a:p>
            <a:pPr marL="228600" indent="-228600">
              <a:buAutoNum type="arabicPeriod" startAt="2"/>
            </a:pPr>
            <a:r>
              <a:rPr kumimoji="1" lang="en-US" altLang="zh-CN" dirty="0"/>
              <a:t>Then we define a square loss that can decompose the expected probability into prediction error and variance and aims to minimize both for higher accuracy in classification and uncertainty estimation. </a:t>
            </a:r>
          </a:p>
          <a:p>
            <a:pPr marL="228600" indent="-228600">
              <a:buAutoNum type="arabicPeriod" startAt="2"/>
            </a:pPr>
            <a:r>
              <a:rPr kumimoji="1" lang="en-US" altLang="zh-CN" dirty="0"/>
              <a:t>However, this Evidential Neural Network is not enough because the loss function only care about the expected probability, did not consider the alpha which are considered to estimate multidimensional uncertainty.</a:t>
            </a:r>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184020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we proposed </a:t>
            </a:r>
            <a:r>
              <a:rPr lang="en-US" altLang="zh-CN" dirty="0">
                <a:latin typeface="Segoe UI Light" panose="020B0502040204020203" pitchFamily="34" charset="0"/>
                <a:cs typeface="Segoe UI Light" panose="020B0502040204020203" pitchFamily="34" charset="0"/>
              </a:rPr>
              <a:t>Regularized Evidential Neural Networks. First, we define the outlies sample (OOD) is far away from training data, we hope these samples own high vacuity, and boundary sample between two class, these kind of sample should have high Dissonance.</a:t>
            </a:r>
          </a:p>
          <a:p>
            <a:r>
              <a:rPr kumimoji="1" lang="en-US" altLang="zh-CN" dirty="0">
                <a:latin typeface="Segoe UI Light" panose="020B0502040204020203" pitchFamily="34" charset="0"/>
              </a:rPr>
              <a:t>So we add two regularized term in the loss function, trying to maximize the vacuity for OOD and maximize dissonance for boundary sample.</a:t>
            </a:r>
          </a:p>
        </p:txBody>
      </p:sp>
      <p:sp>
        <p:nvSpPr>
          <p:cNvPr id="4" name="灯片编号占位符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024288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35935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19FE-00FC-4292-92FB-AF379393E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0BCA5-C89E-4D9E-80ED-A3084CC553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6EC05-E897-4595-A3C8-86CB960E55F1}"/>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8256103E-5854-42D2-9E1C-EAF00C56C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D44D-0F20-4C47-BF43-F063F7C5C593}"/>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52974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CD36-2E96-40EB-97C1-277227B647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D99DD5-6F35-40B3-BF71-7CA758CA9B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82B5F-199F-4B5C-8406-97810884CD5B}"/>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47B52ECB-5DB6-4C85-AA34-282F59648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3BE15-2E73-4291-8397-1A657BFA2352}"/>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207875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81462-815C-49E4-B56C-E3093C197D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FE2F74-7F25-40CF-BC5A-49BAE672D0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9968B-AA1A-4D19-B13C-ED2E151D1CBC}"/>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DB649F84-AB29-463B-B414-5FA5BE8B6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ED1C2-197F-4A2D-9BCC-8F4FF09CB8E4}"/>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26502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0" y="1431010"/>
            <a:ext cx="11045955" cy="4890659"/>
          </a:xfrm>
        </p:spPr>
        <p:txBody>
          <a:bodyPr vert="horz" lIns="91440" tIns="45720" rIns="91440" bIns="45720" rtlCol="0">
            <a:normAutofit/>
          </a:bodyPr>
          <a:lstStyle>
            <a:lvl1pPr>
              <a:lnSpc>
                <a:spcPts val="1800"/>
              </a:lnSpc>
              <a:spcBef>
                <a:spcPts val="600"/>
              </a:spcBef>
              <a:spcAft>
                <a:spcPts val="600"/>
              </a:spcAft>
              <a:defRPr lang="en-US" sz="1800" smtClean="0">
                <a:solidFill>
                  <a:schemeClr val="tx1">
                    <a:lumMod val="75000"/>
                    <a:lumOff val="25000"/>
                  </a:schemeClr>
                </a:solidFill>
              </a:defRPr>
            </a:lvl1pPr>
            <a:lvl2pPr>
              <a:lnSpc>
                <a:spcPts val="1800"/>
              </a:lnSpc>
              <a:spcBef>
                <a:spcPts val="600"/>
              </a:spcBef>
              <a:spcAft>
                <a:spcPts val="600"/>
              </a:spcAft>
              <a:defRPr lang="en-US" sz="1800" smtClean="0">
                <a:solidFill>
                  <a:schemeClr val="tx1">
                    <a:lumMod val="75000"/>
                    <a:lumOff val="25000"/>
                  </a:schemeClr>
                </a:solidFill>
              </a:defRPr>
            </a:lvl2pPr>
            <a:lvl3pPr>
              <a:lnSpc>
                <a:spcPts val="1800"/>
              </a:lnSpc>
              <a:spcBef>
                <a:spcPts val="600"/>
              </a:spcBef>
              <a:spcAft>
                <a:spcPts val="600"/>
              </a:spcAft>
              <a:defRPr lang="en-US" sz="1800" smtClean="0">
                <a:solidFill>
                  <a:schemeClr val="tx1">
                    <a:lumMod val="75000"/>
                    <a:lumOff val="25000"/>
                  </a:schemeClr>
                </a:solidFill>
              </a:defRPr>
            </a:lvl3pPr>
            <a:lvl4pPr>
              <a:lnSpc>
                <a:spcPts val="1800"/>
              </a:lnSpc>
              <a:spcBef>
                <a:spcPts val="600"/>
              </a:spcBef>
              <a:spcAft>
                <a:spcPts val="600"/>
              </a:spcAft>
              <a:defRPr lang="en-US" sz="1800" smtClean="0">
                <a:solidFill>
                  <a:schemeClr val="tx1">
                    <a:lumMod val="75000"/>
                    <a:lumOff val="25000"/>
                  </a:schemeClr>
                </a:solidFill>
              </a:defRPr>
            </a:lvl4pPr>
            <a:lvl5pPr>
              <a:lnSpc>
                <a:spcPts val="1800"/>
              </a:lnSpc>
              <a:spcBef>
                <a:spcPts val="600"/>
              </a:spcBef>
              <a:spcAft>
                <a:spcPts val="600"/>
              </a:spcAft>
              <a:defRPr lang="en-US" sz="18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11066358" cy="640080"/>
          </a:xfrm>
        </p:spPr>
        <p:txBody>
          <a:bodyPr anchor="b" anchorCtr="0">
            <a:normAutofit/>
          </a:bodyPr>
          <a:lstStyle>
            <a:lvl1pPr>
              <a:defRPr sz="3200">
                <a:solidFill>
                  <a:schemeClr val="bg2">
                    <a:lumMod val="25000"/>
                  </a:schemeClr>
                </a:solidFill>
              </a:defRPr>
            </a:lvl1pPr>
          </a:lstStyle>
          <a:p>
            <a:r>
              <a:rPr lang="en-US" dirty="0"/>
              <a:t>Click to edit Master title style</a:t>
            </a:r>
          </a:p>
        </p:txBody>
      </p:sp>
    </p:spTree>
    <p:extLst>
      <p:ext uri="{BB962C8B-B14F-4D97-AF65-F5344CB8AC3E}">
        <p14:creationId xmlns:p14="http://schemas.microsoft.com/office/powerpoint/2010/main" val="3228103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a:xfrm>
            <a:off x="838200" y="3429000"/>
            <a:ext cx="10515600" cy="1325563"/>
          </a:xfrm>
        </p:spPr>
        <p:txBody>
          <a:bodyPr/>
          <a:lstStyle>
            <a:lvl1pPr>
              <a:defRPr>
                <a:solidFill>
                  <a:schemeClr val="bg1"/>
                </a:solidFill>
              </a:defRPr>
            </a:lvl1pPr>
          </a:lstStyle>
          <a:p>
            <a:r>
              <a:rPr lang="en-US" dirty="0"/>
              <a:t>Click to edit Master title style</a:t>
            </a:r>
          </a:p>
        </p:txBody>
      </p:sp>
      <p:cxnSp>
        <p:nvCxnSpPr>
          <p:cNvPr id="8" name="Straight Connector 7"/>
          <p:cNvCxnSpPr>
            <a:cxnSpLocks/>
          </p:cNvCxnSpPr>
          <p:nvPr userDrawn="1"/>
        </p:nvCxnSpPr>
        <p:spPr>
          <a:xfrm flipV="1">
            <a:off x="838200" y="4754563"/>
            <a:ext cx="5395546" cy="1129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549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3200" b="0">
                <a:solidFill>
                  <a:schemeClr val="bg2">
                    <a:lumMod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1" y="1828845"/>
            <a:ext cx="4413626"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5"/>
            <a:ext cx="11682101" cy="12846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4434" y="1277381"/>
            <a:ext cx="43508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41611" y="587328"/>
            <a:ext cx="6263640" cy="640080"/>
          </a:xfrm>
        </p:spPr>
        <p:txBody>
          <a:bodyP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3565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874F-3E2A-4A0E-AC93-B9634967F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2E9300-1768-4A79-A23C-348541E57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1C4E8-B200-4E85-ADB1-512DA06C4AC3}"/>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04CC20A2-8394-4304-80D0-8A7012890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10058-E9D1-4F0E-9528-F2BECF8F2DBF}"/>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25085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2CC8-BC21-4B9C-B880-01382F3C78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7BE74E-9689-4A65-88AF-B2E916CED2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901732-8E1D-4B06-86C7-6F472CB3327C}"/>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C4840116-897E-47DA-8582-CC62D902B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F3001-AE23-4E42-9AA7-D7B36B311E1C}"/>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50218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2E20-3449-429A-9A31-AA5933697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033BB-8E24-4C76-A57F-CC7969320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54C402-A4AF-4AA1-97CA-509BBD5FA3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BF4779-3C04-47BA-9903-A618279771A9}"/>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6" name="Footer Placeholder 5">
            <a:extLst>
              <a:ext uri="{FF2B5EF4-FFF2-40B4-BE49-F238E27FC236}">
                <a16:creationId xmlns:a16="http://schemas.microsoft.com/office/drawing/2014/main" id="{66CBB732-DF07-4838-8F11-EECD88EFD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A11D1-F6EC-42C4-B350-11A75C74D87C}"/>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714366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FE4C-7966-41C6-876B-823CD2B279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1D6BD9-F428-47D2-AE72-410BD1EC8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6DE011-79DF-47C1-AECD-57EF89D25E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326871-FD4C-4661-AF9E-6A85D80376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ADFE0-BEB1-4E43-A85F-DEC5B0388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38E3E9-07A3-41F1-BEAB-1FA6F192869A}"/>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8" name="Footer Placeholder 7">
            <a:extLst>
              <a:ext uri="{FF2B5EF4-FFF2-40B4-BE49-F238E27FC236}">
                <a16:creationId xmlns:a16="http://schemas.microsoft.com/office/drawing/2014/main" id="{0E03D1ED-7A4F-430C-A94F-582757F3C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A77BDA-565B-42E9-A5E2-2B7FAF183817}"/>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43365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0AF6-3EDC-4822-A59B-A48DAF3B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B54198-2268-471A-85E8-81B953C2C175}"/>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4" name="Footer Placeholder 3">
            <a:extLst>
              <a:ext uri="{FF2B5EF4-FFF2-40B4-BE49-F238E27FC236}">
                <a16:creationId xmlns:a16="http://schemas.microsoft.com/office/drawing/2014/main" id="{E3979BFF-9349-4D0E-A012-474229D7C3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DE026E-1DCA-4638-BBA2-4D66C7531FBC}"/>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72698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98839-7225-4150-9ED0-AC75AE581132}"/>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3" name="Footer Placeholder 2">
            <a:extLst>
              <a:ext uri="{FF2B5EF4-FFF2-40B4-BE49-F238E27FC236}">
                <a16:creationId xmlns:a16="http://schemas.microsoft.com/office/drawing/2014/main" id="{7E683633-5CF9-44DF-B9D7-092ECAF02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EBE6EF-C596-495E-89D2-429CB8803266}"/>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7928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52F2-6003-430E-8ECA-EB787E5F1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C47155-2636-414C-AC84-403743119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7CF45D-E603-4F66-9737-14886DFD2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92525-F5A4-41F8-A305-895F2BD48F6F}"/>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6" name="Footer Placeholder 5">
            <a:extLst>
              <a:ext uri="{FF2B5EF4-FFF2-40B4-BE49-F238E27FC236}">
                <a16:creationId xmlns:a16="http://schemas.microsoft.com/office/drawing/2014/main" id="{4846AF8F-5973-4C44-B897-6E224C894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8F550-18E4-4498-8EF9-64BCB633F73F}"/>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91477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D66D-9FBB-4182-B33A-8667198A0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E4CC34-F5B9-49AB-AC38-26068281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4594C8-D172-434E-BBE7-37AD77CCA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1B12F-4A2A-457C-A3D4-4B0DC185931B}"/>
              </a:ext>
            </a:extLst>
          </p:cNvPr>
          <p:cNvSpPr>
            <a:spLocks noGrp="1"/>
          </p:cNvSpPr>
          <p:nvPr>
            <p:ph type="dt" sz="half" idx="10"/>
          </p:nvPr>
        </p:nvSpPr>
        <p:spPr/>
        <p:txBody>
          <a:bodyPr/>
          <a:lstStyle/>
          <a:p>
            <a:fld id="{8BEEBAAA-29B5-4AF5-BC5F-7E580C29002D}" type="datetimeFigureOut">
              <a:rPr lang="en-US" smtClean="0"/>
              <a:t>11/7/2019</a:t>
            </a:fld>
            <a:endParaRPr lang="en-US"/>
          </a:p>
        </p:txBody>
      </p:sp>
      <p:sp>
        <p:nvSpPr>
          <p:cNvPr id="6" name="Footer Placeholder 5">
            <a:extLst>
              <a:ext uri="{FF2B5EF4-FFF2-40B4-BE49-F238E27FC236}">
                <a16:creationId xmlns:a16="http://schemas.microsoft.com/office/drawing/2014/main" id="{82679481-275A-4964-816F-037FA688F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36EED-547F-4CC8-BBB1-B5D69A40932C}"/>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672159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15E2E-AF73-4DAA-9573-684943A75D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C5BB82-4293-4AF4-8153-D826734F3D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9D866-5AD8-4697-914E-20154F2DC2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11/7/2019</a:t>
            </a:fld>
            <a:endParaRPr lang="en-US"/>
          </a:p>
        </p:txBody>
      </p:sp>
      <p:sp>
        <p:nvSpPr>
          <p:cNvPr id="5" name="Footer Placeholder 4">
            <a:extLst>
              <a:ext uri="{FF2B5EF4-FFF2-40B4-BE49-F238E27FC236}">
                <a16:creationId xmlns:a16="http://schemas.microsoft.com/office/drawing/2014/main" id="{31EB3724-00EC-47A1-8FFC-64994AF39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5B35AD-DD08-441E-945F-131271021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65118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661" r:id="rId13"/>
    <p:sldLayoutId id="2147483664"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0.jpe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90.png"/><Relationship Id="rId5" Type="http://schemas.openxmlformats.org/officeDocument/2006/relationships/image" Target="../media/image9.png"/><Relationship Id="rId10"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20457" y="1967197"/>
            <a:ext cx="11151086" cy="1576848"/>
          </a:xfrm>
          <a:prstGeom prst="rect">
            <a:avLst/>
          </a:prstGeom>
          <a:solidFill>
            <a:schemeClr val="tx1">
              <a:lumMod val="75000"/>
              <a:lumOff val="25000"/>
            </a:schemeClr>
          </a:solidFill>
        </p:spPr>
        <p:txBody>
          <a:bodyPr spcFirstLastPara="1" vert="horz" wrap="square" lIns="121900" tIns="121900" rIns="121900" bIns="121900" rtlCol="0" anchor="b" anchorCtr="0">
            <a:noAutofit/>
          </a:bodyPr>
          <a:lstStyle/>
          <a:p>
            <a:r>
              <a:rPr lang="en" altLang="zh-CN" sz="4400" b="1" dirty="0">
                <a:solidFill>
                  <a:schemeClr val="bg1"/>
                </a:solidFill>
              </a:rPr>
              <a:t>Quantifying Classification Uncertainty using Regularized Evidential Neural Networks</a:t>
            </a:r>
            <a:endParaRPr sz="4400" b="1" dirty="0">
              <a:solidFill>
                <a:schemeClr val="bg1"/>
              </a:solidFill>
            </a:endParaRPr>
          </a:p>
        </p:txBody>
      </p:sp>
      <p:sp>
        <p:nvSpPr>
          <p:cNvPr id="60" name="Google Shape;60;p13"/>
          <p:cNvSpPr txBox="1">
            <a:spLocks noGrp="1"/>
          </p:cNvSpPr>
          <p:nvPr>
            <p:ph type="subTitle" idx="1"/>
          </p:nvPr>
        </p:nvSpPr>
        <p:spPr>
          <a:xfrm>
            <a:off x="360314" y="4027032"/>
            <a:ext cx="11471372" cy="766400"/>
          </a:xfrm>
          <a:prstGeom prst="rect">
            <a:avLst/>
          </a:prstGeom>
        </p:spPr>
        <p:txBody>
          <a:bodyPr spcFirstLastPara="1" vert="horz" wrap="square" lIns="121900" tIns="121900" rIns="121900" bIns="121900" rtlCol="0" anchor="t" anchorCtr="0">
            <a:noAutofit/>
          </a:bodyPr>
          <a:lstStyle/>
          <a:p>
            <a:pPr marL="0" indent="0"/>
            <a:r>
              <a:rPr lang="en" sz="2800" dirty="0" err="1">
                <a:solidFill>
                  <a:schemeClr val="bg1"/>
                </a:solidFill>
              </a:rPr>
              <a:t>Xujiang</a:t>
            </a:r>
            <a:r>
              <a:rPr lang="en" sz="2800" dirty="0">
                <a:solidFill>
                  <a:schemeClr val="bg1"/>
                </a:solidFill>
              </a:rPr>
              <a:t> Zhao</a:t>
            </a:r>
            <a:r>
              <a:rPr lang="en" sz="2800" baseline="30000" dirty="0">
                <a:solidFill>
                  <a:schemeClr val="bg1"/>
                </a:solidFill>
              </a:rPr>
              <a:t>1</a:t>
            </a:r>
            <a:r>
              <a:rPr lang="en" sz="2800" dirty="0">
                <a:solidFill>
                  <a:schemeClr val="bg1"/>
                </a:solidFill>
              </a:rPr>
              <a:t>,</a:t>
            </a:r>
            <a:r>
              <a:rPr lang="zh-CN" altLang="en-US" sz="2800" dirty="0">
                <a:solidFill>
                  <a:schemeClr val="bg1"/>
                </a:solidFill>
              </a:rPr>
              <a:t> </a:t>
            </a:r>
            <a:r>
              <a:rPr lang="en-US" altLang="zh-CN" sz="2800" dirty="0" err="1">
                <a:solidFill>
                  <a:schemeClr val="bg1"/>
                </a:solidFill>
              </a:rPr>
              <a:t>Yuzhe</a:t>
            </a:r>
            <a:r>
              <a:rPr lang="zh-CN" altLang="en-US" sz="2800" dirty="0">
                <a:solidFill>
                  <a:schemeClr val="bg1"/>
                </a:solidFill>
              </a:rPr>
              <a:t> </a:t>
            </a:r>
            <a:r>
              <a:rPr lang="en-US" altLang="zh-CN" sz="2800" dirty="0" err="1">
                <a:solidFill>
                  <a:schemeClr val="bg1"/>
                </a:solidFill>
              </a:rPr>
              <a:t>Ou</a:t>
            </a:r>
            <a:r>
              <a:rPr lang="en" altLang="zh-CN" sz="2800" baseline="30000" dirty="0">
                <a:solidFill>
                  <a:schemeClr val="bg1"/>
                </a:solidFill>
              </a:rPr>
              <a:t>1</a:t>
            </a:r>
            <a:r>
              <a:rPr lang="en-US" altLang="zh-CN" sz="2800" dirty="0">
                <a:solidFill>
                  <a:schemeClr val="bg1"/>
                </a:solidFill>
              </a:rPr>
              <a:t>, Lance Kaplan</a:t>
            </a:r>
            <a:r>
              <a:rPr lang="en-US" altLang="zh-CN" sz="2800" baseline="30000" dirty="0">
                <a:solidFill>
                  <a:schemeClr val="bg1"/>
                </a:solidFill>
              </a:rPr>
              <a:t>2</a:t>
            </a:r>
            <a:r>
              <a:rPr lang="en-US" altLang="zh-CN" sz="2800" dirty="0">
                <a:solidFill>
                  <a:schemeClr val="bg1"/>
                </a:solidFill>
              </a:rPr>
              <a:t>,</a:t>
            </a:r>
            <a:r>
              <a:rPr lang="zh-CN" altLang="en-US" sz="2800" dirty="0">
                <a:solidFill>
                  <a:schemeClr val="bg1"/>
                </a:solidFill>
              </a:rPr>
              <a:t> </a:t>
            </a:r>
            <a:r>
              <a:rPr lang="en" sz="2800" dirty="0">
                <a:solidFill>
                  <a:schemeClr val="bg1"/>
                </a:solidFill>
              </a:rPr>
              <a:t>Feng Chen</a:t>
            </a:r>
            <a:r>
              <a:rPr lang="en" sz="2800" baseline="30000" dirty="0">
                <a:solidFill>
                  <a:schemeClr val="bg1"/>
                </a:solidFill>
              </a:rPr>
              <a:t>1</a:t>
            </a:r>
            <a:r>
              <a:rPr lang="en" sz="2800" dirty="0">
                <a:solidFill>
                  <a:schemeClr val="bg1"/>
                </a:solidFill>
              </a:rPr>
              <a:t>, </a:t>
            </a:r>
            <a:r>
              <a:rPr lang="en" sz="2800" dirty="0" err="1">
                <a:solidFill>
                  <a:schemeClr val="accent4"/>
                </a:solidFill>
              </a:rPr>
              <a:t>Jin-Hee</a:t>
            </a:r>
            <a:r>
              <a:rPr lang="en" sz="2800" dirty="0">
                <a:solidFill>
                  <a:schemeClr val="accent4"/>
                </a:solidFill>
              </a:rPr>
              <a:t> Cho</a:t>
            </a:r>
            <a:r>
              <a:rPr lang="en-US" altLang="zh-CN" sz="2800" baseline="30000" dirty="0"/>
              <a:t>3</a:t>
            </a:r>
            <a:endParaRPr sz="2800" baseline="30000" dirty="0"/>
          </a:p>
        </p:txBody>
      </p:sp>
      <p:sp>
        <p:nvSpPr>
          <p:cNvPr id="61" name="Google Shape;61;p13"/>
          <p:cNvSpPr txBox="1">
            <a:spLocks noGrp="1"/>
          </p:cNvSpPr>
          <p:nvPr>
            <p:ph type="subTitle" idx="4294967295"/>
          </p:nvPr>
        </p:nvSpPr>
        <p:spPr>
          <a:xfrm>
            <a:off x="1166491" y="4840462"/>
            <a:ext cx="10831513" cy="1495233"/>
          </a:xfrm>
          <a:prstGeom prst="rect">
            <a:avLst/>
          </a:prstGeom>
        </p:spPr>
        <p:txBody>
          <a:bodyPr spcFirstLastPara="1" vert="horz" wrap="square" lIns="121900" tIns="121900" rIns="121900" bIns="121900" rtlCol="0" anchor="t" anchorCtr="0">
            <a:noAutofit/>
          </a:bodyPr>
          <a:lstStyle/>
          <a:p>
            <a:pPr marL="0" indent="0">
              <a:buNone/>
            </a:pPr>
            <a:r>
              <a:rPr lang="en" sz="2400" baseline="30000" dirty="0">
                <a:solidFill>
                  <a:schemeClr val="bg1"/>
                </a:solidFill>
              </a:rPr>
              <a:t>1</a:t>
            </a:r>
            <a:r>
              <a:rPr lang="en" altLang="zh-CN" sz="2400" dirty="0">
                <a:solidFill>
                  <a:schemeClr val="bg1"/>
                </a:solidFill>
              </a:rPr>
              <a:t>The University of Texas at Dallas</a:t>
            </a:r>
            <a:r>
              <a:rPr lang="en" sz="2400" dirty="0">
                <a:solidFill>
                  <a:schemeClr val="bg1"/>
                </a:solidFill>
              </a:rPr>
              <a:t>, </a:t>
            </a:r>
            <a:r>
              <a:rPr lang="en" altLang="zh-CN" sz="2400" baseline="30000" dirty="0">
                <a:solidFill>
                  <a:schemeClr val="bg1"/>
                </a:solidFill>
              </a:rPr>
              <a:t>2</a:t>
            </a:r>
            <a:r>
              <a:rPr lang="en" sz="2400" dirty="0">
                <a:solidFill>
                  <a:schemeClr val="bg1"/>
                </a:solidFill>
              </a:rPr>
              <a:t>US Army Research Lab</a:t>
            </a:r>
            <a:r>
              <a:rPr lang="en-US" altLang="zh-CN" sz="2400" dirty="0">
                <a:solidFill>
                  <a:schemeClr val="bg1"/>
                </a:solidFill>
              </a:rPr>
              <a:t>,</a:t>
            </a:r>
            <a:r>
              <a:rPr lang="zh-CN" altLang="en-US" sz="2400" dirty="0">
                <a:solidFill>
                  <a:schemeClr val="bg1"/>
                </a:solidFill>
              </a:rPr>
              <a:t> </a:t>
            </a:r>
            <a:r>
              <a:rPr lang="en" sz="2400" dirty="0">
                <a:solidFill>
                  <a:schemeClr val="bg1"/>
                </a:solidFill>
              </a:rPr>
              <a:t> </a:t>
            </a:r>
            <a:r>
              <a:rPr lang="en-US" altLang="zh-CN" sz="2400" baseline="30000" dirty="0">
                <a:solidFill>
                  <a:schemeClr val="bg1"/>
                </a:solidFill>
              </a:rPr>
              <a:t>3</a:t>
            </a:r>
            <a:r>
              <a:rPr lang="en" sz="2400" dirty="0">
                <a:solidFill>
                  <a:schemeClr val="bg1"/>
                </a:solidFill>
                <a:latin typeface="Arial"/>
                <a:ea typeface="Arial"/>
                <a:cs typeface="Arial"/>
                <a:sym typeface="Arial"/>
              </a:rPr>
              <a:t>Virginia Tech</a:t>
            </a:r>
          </a:p>
          <a:p>
            <a:pPr marL="0" indent="0">
              <a:buNone/>
            </a:pPr>
            <a:endParaRPr lang="en" sz="2400" baseline="30000" dirty="0">
              <a:solidFill>
                <a:schemeClr val="bg1"/>
              </a:solidFill>
              <a:latin typeface="Arial"/>
              <a:cs typeface="Arial"/>
              <a:sym typeface="Arial"/>
            </a:endParaRPr>
          </a:p>
          <a:p>
            <a:pPr marL="0" indent="0">
              <a:buNone/>
            </a:pPr>
            <a:r>
              <a:rPr lang="en" sz="2400" baseline="30000" dirty="0">
                <a:solidFill>
                  <a:schemeClr val="bg1"/>
                </a:solidFill>
                <a:latin typeface="Arial"/>
                <a:cs typeface="Arial"/>
                <a:sym typeface="Arial"/>
              </a:rPr>
              <a:t>Archive </a:t>
            </a:r>
            <a:r>
              <a:rPr lang="en-US" sz="2400" baseline="30000" dirty="0">
                <a:solidFill>
                  <a:schemeClr val="bg1"/>
                </a:solidFill>
                <a:latin typeface="Arial"/>
                <a:cs typeface="Arial"/>
                <a:sym typeface="Arial"/>
              </a:rPr>
              <a:t>version available at: https://arxiv.org/pdf/1910.06864</a:t>
            </a:r>
            <a:endParaRPr sz="2400" baseline="30000" dirty="0">
              <a:solidFill>
                <a:schemeClr val="bg1"/>
              </a:solidFill>
            </a:endParaRPr>
          </a:p>
        </p:txBody>
      </p:sp>
      <p:pic>
        <p:nvPicPr>
          <p:cNvPr id="5" name="图片 4">
            <a:extLst>
              <a:ext uri="{FF2B5EF4-FFF2-40B4-BE49-F238E27FC236}">
                <a16:creationId xmlns:a16="http://schemas.microsoft.com/office/drawing/2014/main" id="{4D83E861-0972-B046-A596-10407D8AE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59" y="17926"/>
            <a:ext cx="1618826" cy="1618826"/>
          </a:xfrm>
          <a:prstGeom prst="rect">
            <a:avLst/>
          </a:prstGeom>
        </p:spPr>
      </p:pic>
      <p:pic>
        <p:nvPicPr>
          <p:cNvPr id="8" name="图片 7">
            <a:extLst>
              <a:ext uri="{FF2B5EF4-FFF2-40B4-BE49-F238E27FC236}">
                <a16:creationId xmlns:a16="http://schemas.microsoft.com/office/drawing/2014/main" id="{E5B5B748-BAA2-1546-83A6-1326EF570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0" y="-153149"/>
            <a:ext cx="3237654" cy="1618827"/>
          </a:xfrm>
          <a:prstGeom prst="rect">
            <a:avLst/>
          </a:prstGeom>
        </p:spPr>
      </p:pic>
      <p:cxnSp>
        <p:nvCxnSpPr>
          <p:cNvPr id="3" name="直线连接符 2">
            <a:extLst>
              <a:ext uri="{FF2B5EF4-FFF2-40B4-BE49-F238E27FC236}">
                <a16:creationId xmlns:a16="http://schemas.microsoft.com/office/drawing/2014/main" id="{ACCEB725-7AB6-5745-BECF-3D603F09513C}"/>
              </a:ext>
            </a:extLst>
          </p:cNvPr>
          <p:cNvCxnSpPr/>
          <p:nvPr/>
        </p:nvCxnSpPr>
        <p:spPr>
          <a:xfrm>
            <a:off x="0" y="3980000"/>
            <a:ext cx="12192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drawing&#10;&#10;Description automatically generated">
            <a:extLst>
              <a:ext uri="{FF2B5EF4-FFF2-40B4-BE49-F238E27FC236}">
                <a16:creationId xmlns:a16="http://schemas.microsoft.com/office/drawing/2014/main" id="{AB840E47-AAFD-477F-96A4-D90EE055F5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6420" y="212128"/>
            <a:ext cx="3311584" cy="976204"/>
          </a:xfrm>
          <a:prstGeom prst="rect">
            <a:avLst/>
          </a:prstGeom>
        </p:spPr>
      </p:pic>
    </p:spTree>
    <p:extLst>
      <p:ext uri="{BB962C8B-B14F-4D97-AF65-F5344CB8AC3E}">
        <p14:creationId xmlns:p14="http://schemas.microsoft.com/office/powerpoint/2010/main" val="105026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latin typeface="Segoe UI Light" panose="020B0502040204020203" pitchFamily="34" charset="0"/>
                <a:cs typeface="Segoe UI Light" panose="020B0502040204020203" pitchFamily="34" charset="0"/>
              </a:rPr>
              <a:t>OOD Detection vs. Entropy</a:t>
            </a:r>
            <a:endParaRPr lang="en-US" sz="3200" b="1" dirty="0">
              <a:latin typeface="Segoe UI Light" panose="020B0502040204020203" pitchFamily="34" charset="0"/>
              <a:cs typeface="Segoe UI Light" panose="020B0502040204020203" pitchFamily="34" charset="0"/>
            </a:endParaRPr>
          </a:p>
        </p:txBody>
      </p:sp>
      <p:sp>
        <p:nvSpPr>
          <p:cNvPr id="3" name="文本框 2">
            <a:extLst>
              <a:ext uri="{FF2B5EF4-FFF2-40B4-BE49-F238E27FC236}">
                <a16:creationId xmlns:a16="http://schemas.microsoft.com/office/drawing/2014/main" id="{728516DE-5416-44AE-9258-BDF5A224E883}"/>
              </a:ext>
            </a:extLst>
          </p:cNvPr>
          <p:cNvSpPr txBox="1"/>
          <p:nvPr/>
        </p:nvSpPr>
        <p:spPr>
          <a:xfrm>
            <a:off x="5315332" y="1570613"/>
            <a:ext cx="6272234" cy="1877437"/>
          </a:xfrm>
          <a:prstGeom prst="rect">
            <a:avLst/>
          </a:prstGeom>
          <a:noFill/>
        </p:spPr>
        <p:txBody>
          <a:bodyPr wrap="square" rtlCol="0">
            <a:spAutoFit/>
          </a:bodyPr>
          <a:lstStyle/>
          <a:p>
            <a:pPr>
              <a:spcBef>
                <a:spcPts val="300"/>
              </a:spcBef>
              <a:spcAft>
                <a:spcPts val="300"/>
              </a:spcAft>
            </a:pPr>
            <a:r>
              <a:rPr lang="en-US" altLang="zh-CN" sz="2400" dirty="0">
                <a:solidFill>
                  <a:srgbClr val="DD462F"/>
                </a:solidFill>
                <a:latin typeface="Segoe UI Light" panose="020B0502040204020203" pitchFamily="34" charset="0"/>
                <a:cs typeface="Segoe UI Light" panose="020B0502040204020203" pitchFamily="34" charset="0"/>
              </a:rPr>
              <a:t>Setting:</a:t>
            </a:r>
          </a:p>
          <a:p>
            <a:pPr>
              <a:spcBef>
                <a:spcPts val="300"/>
              </a:spcBef>
              <a:spcAft>
                <a:spcPts val="300"/>
              </a:spcAft>
            </a:pPr>
            <a:r>
              <a:rPr lang="en-US" altLang="zh-CN" dirty="0"/>
              <a:t>10 classes of Cifar10 dataset are divided in 3 groups:</a:t>
            </a:r>
          </a:p>
          <a:p>
            <a:pPr>
              <a:spcBef>
                <a:spcPts val="300"/>
              </a:spcBef>
              <a:spcAft>
                <a:spcPts val="300"/>
              </a:spcAft>
            </a:pPr>
            <a:r>
              <a:rPr lang="en-US" altLang="zh-CN" dirty="0">
                <a:solidFill>
                  <a:srgbClr val="0070C0"/>
                </a:solidFill>
              </a:rPr>
              <a:t>{airplane, automobile, bird, cat, deer}: </a:t>
            </a:r>
            <a:r>
              <a:rPr lang="en-US" altLang="zh-CN" dirty="0">
                <a:solidFill>
                  <a:srgbClr val="D24726"/>
                </a:solidFill>
              </a:rPr>
              <a:t>training and validation</a:t>
            </a:r>
          </a:p>
          <a:p>
            <a:pPr>
              <a:spcBef>
                <a:spcPts val="300"/>
              </a:spcBef>
              <a:spcAft>
                <a:spcPts val="300"/>
              </a:spcAft>
            </a:pPr>
            <a:r>
              <a:rPr lang="en-US" altLang="zh-CN" dirty="0">
                <a:solidFill>
                  <a:srgbClr val="0070C0"/>
                </a:solidFill>
              </a:rPr>
              <a:t>{ship, truck}:</a:t>
            </a:r>
            <a:r>
              <a:rPr lang="en-US" altLang="zh-CN" dirty="0">
                <a:solidFill>
                  <a:srgbClr val="D24726"/>
                </a:solidFill>
              </a:rPr>
              <a:t> OOD training</a:t>
            </a:r>
          </a:p>
          <a:p>
            <a:pPr>
              <a:spcBef>
                <a:spcPts val="300"/>
              </a:spcBef>
              <a:spcAft>
                <a:spcPts val="300"/>
              </a:spcAft>
            </a:pPr>
            <a:r>
              <a:rPr lang="en-US" altLang="zh-CN" dirty="0">
                <a:solidFill>
                  <a:srgbClr val="0070C0"/>
                </a:solidFill>
              </a:rPr>
              <a:t>{dog, frog, horse}: </a:t>
            </a:r>
            <a:r>
              <a:rPr lang="en-US" altLang="zh-CN" dirty="0">
                <a:solidFill>
                  <a:srgbClr val="D24726"/>
                </a:solidFill>
              </a:rPr>
              <a:t>OOD detection test</a:t>
            </a:r>
            <a:endParaRPr lang="zh-CN" altLang="en-US" dirty="0">
              <a:solidFill>
                <a:srgbClr val="D24726"/>
              </a:solidFill>
            </a:endParaRPr>
          </a:p>
        </p:txBody>
      </p:sp>
      <p:sp>
        <p:nvSpPr>
          <p:cNvPr id="7" name="文本框 6">
            <a:extLst>
              <a:ext uri="{FF2B5EF4-FFF2-40B4-BE49-F238E27FC236}">
                <a16:creationId xmlns:a16="http://schemas.microsoft.com/office/drawing/2014/main" id="{6919279E-E3EB-4BD3-89DB-5911F8031D9E}"/>
              </a:ext>
            </a:extLst>
          </p:cNvPr>
          <p:cNvSpPr txBox="1"/>
          <p:nvPr/>
        </p:nvSpPr>
        <p:spPr>
          <a:xfrm>
            <a:off x="5315332" y="3679396"/>
            <a:ext cx="6159834" cy="2631490"/>
          </a:xfrm>
          <a:prstGeom prst="rect">
            <a:avLst/>
          </a:prstGeom>
          <a:noFill/>
        </p:spPr>
        <p:txBody>
          <a:bodyPr wrap="square" rtlCol="0">
            <a:spAutoFit/>
          </a:bodyPr>
          <a:lstStyle/>
          <a:p>
            <a:pPr>
              <a:spcBef>
                <a:spcPts val="300"/>
              </a:spcBef>
              <a:spcAft>
                <a:spcPts val="300"/>
              </a:spcAft>
            </a:pPr>
            <a:r>
              <a:rPr lang="en-US" altLang="zh-CN" sz="2400" dirty="0">
                <a:solidFill>
                  <a:srgbClr val="DD462F"/>
                </a:solidFill>
                <a:latin typeface="Segoe UI Light" panose="020B0502040204020203" pitchFamily="34" charset="0"/>
                <a:cs typeface="Segoe UI Light" panose="020B0502040204020203" pitchFamily="34" charset="0"/>
              </a:rPr>
              <a:t>Result:</a:t>
            </a:r>
            <a:endParaRPr lang="en-US" altLang="zh-CN" sz="2400" dirty="0"/>
          </a:p>
          <a:p>
            <a:pPr marL="285750" indent="-285750">
              <a:spcBef>
                <a:spcPts val="300"/>
              </a:spcBef>
              <a:spcAft>
                <a:spcPts val="300"/>
              </a:spcAft>
              <a:buFont typeface="Arial" panose="020B0604020202020204" pitchFamily="34" charset="0"/>
              <a:buChar char="•"/>
            </a:pPr>
            <a:r>
              <a:rPr lang="en-US" altLang="zh-CN" dirty="0"/>
              <a:t>Right most corner is more desirable in OOD (higher entropy is associated with higher OOD detection)</a:t>
            </a:r>
          </a:p>
          <a:p>
            <a:pPr marL="285750" indent="-285750">
              <a:spcBef>
                <a:spcPts val="300"/>
              </a:spcBef>
              <a:spcAft>
                <a:spcPts val="300"/>
              </a:spcAft>
              <a:buFont typeface="Arial" panose="020B0604020202020204" pitchFamily="34" charset="0"/>
              <a:buChar char="•"/>
            </a:pPr>
            <a:r>
              <a:rPr lang="en-US" altLang="zh-CN" dirty="0"/>
              <a:t>Higher vacuity (e.g., ENN-Vac with green; ENN-Vac-Diss with red) is obviously related to higher OOD.</a:t>
            </a:r>
          </a:p>
          <a:p>
            <a:pPr marL="285750" indent="-285750">
              <a:spcBef>
                <a:spcPts val="300"/>
              </a:spcBef>
              <a:spcAft>
                <a:spcPts val="300"/>
              </a:spcAft>
              <a:buFont typeface="Arial" panose="020B0604020202020204" pitchFamily="34" charset="0"/>
              <a:buChar char="•"/>
            </a:pPr>
            <a:r>
              <a:rPr lang="en-US" altLang="zh-CN" dirty="0"/>
              <a:t>The proposed </a:t>
            </a:r>
            <a:r>
              <a:rPr lang="en-US" altLang="zh-CN" b="1" dirty="0"/>
              <a:t>regularized-ENN models show clearer uncertainty effect in OOD detection </a:t>
            </a:r>
            <a:r>
              <a:rPr lang="en-US" altLang="zh-CN" dirty="0"/>
              <a:t>than the baseline models.</a:t>
            </a:r>
            <a:endParaRPr lang="zh-CN" altLang="en-US" dirty="0"/>
          </a:p>
        </p:txBody>
      </p:sp>
      <p:pic>
        <p:nvPicPr>
          <p:cNvPr id="4" name="Picture 3">
            <a:extLst>
              <a:ext uri="{FF2B5EF4-FFF2-40B4-BE49-F238E27FC236}">
                <a16:creationId xmlns:a16="http://schemas.microsoft.com/office/drawing/2014/main" id="{4CEF71DE-9BBD-48E8-A389-351D6D310CDF}"/>
              </a:ext>
            </a:extLst>
          </p:cNvPr>
          <p:cNvPicPr>
            <a:picLocks noChangeAspect="1"/>
          </p:cNvPicPr>
          <p:nvPr/>
        </p:nvPicPr>
        <p:blipFill>
          <a:blip r:embed="rId3"/>
          <a:stretch>
            <a:fillRect/>
          </a:stretch>
        </p:blipFill>
        <p:spPr>
          <a:xfrm>
            <a:off x="247650" y="1570613"/>
            <a:ext cx="4838700" cy="4740273"/>
          </a:xfrm>
          <a:prstGeom prst="rect">
            <a:avLst/>
          </a:prstGeom>
        </p:spPr>
      </p:pic>
    </p:spTree>
    <p:extLst>
      <p:ext uri="{BB962C8B-B14F-4D97-AF65-F5344CB8AC3E}">
        <p14:creationId xmlns:p14="http://schemas.microsoft.com/office/powerpoint/2010/main" val="48545312"/>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a:latin typeface="Segoe UI Light" panose="020B0502040204020203" pitchFamily="34" charset="0"/>
                <a:cs typeface="Segoe UI Light" panose="020B0502040204020203" pitchFamily="34" charset="0"/>
              </a:rPr>
              <a:t>Conclusions</a:t>
            </a:r>
          </a:p>
        </p:txBody>
      </p:sp>
      <p:sp>
        <p:nvSpPr>
          <p:cNvPr id="5" name="Title 1">
            <a:extLst>
              <a:ext uri="{FF2B5EF4-FFF2-40B4-BE49-F238E27FC236}">
                <a16:creationId xmlns:a16="http://schemas.microsoft.com/office/drawing/2014/main" id="{D8DF25E8-94A6-F74C-81C3-39415127E088}"/>
              </a:ext>
            </a:extLst>
          </p:cNvPr>
          <p:cNvSpPr txBox="1">
            <a:spLocks/>
          </p:cNvSpPr>
          <p:nvPr/>
        </p:nvSpPr>
        <p:spPr>
          <a:xfrm>
            <a:off x="400868" y="1447806"/>
            <a:ext cx="11429182" cy="5054588"/>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marL="457200" indent="-457200">
              <a:buFont typeface="Wingdings" pitchFamily="2" charset="2"/>
              <a:buChar char="l"/>
            </a:pPr>
            <a:r>
              <a:rPr lang="en-US" altLang="zh-CN" dirty="0">
                <a:solidFill>
                  <a:schemeClr val="tx1">
                    <a:lumMod val="85000"/>
                    <a:lumOff val="15000"/>
                  </a:schemeClr>
                </a:solidFill>
                <a:latin typeface="Segoe UI Light" panose="020B0502040204020203" pitchFamily="34" charset="0"/>
                <a:cs typeface="Segoe UI Light" panose="020B0502040204020203" pitchFamily="34" charset="0"/>
              </a:rPr>
              <a:t>We </a:t>
            </a:r>
            <a:r>
              <a:rPr lang="en-US" altLang="zh-CN" b="1" dirty="0">
                <a:solidFill>
                  <a:schemeClr val="tx1">
                    <a:lumMod val="85000"/>
                    <a:lumOff val="15000"/>
                  </a:schemeClr>
                </a:solidFill>
                <a:latin typeface="Segoe UI Light" panose="020B0502040204020203" pitchFamily="34" charset="0"/>
                <a:cs typeface="Segoe UI Light" panose="020B0502040204020203" pitchFamily="34" charset="0"/>
              </a:rPr>
              <a:t>proposed regularized Evidential Neural Networks (ENN) </a:t>
            </a:r>
            <a:r>
              <a:rPr lang="en-US" altLang="zh-CN" dirty="0">
                <a:solidFill>
                  <a:schemeClr val="tx1">
                    <a:lumMod val="85000"/>
                    <a:lumOff val="15000"/>
                  </a:schemeClr>
                </a:solidFill>
                <a:latin typeface="Segoe UI Light" panose="020B0502040204020203" pitchFamily="34" charset="0"/>
                <a:cs typeface="Segoe UI Light" panose="020B0502040204020203" pitchFamily="34" charset="0"/>
              </a:rPr>
              <a:t>considering evidential uncertainty, </a:t>
            </a:r>
            <a:r>
              <a:rPr lang="en-US" altLang="zh-CN" b="1" dirty="0">
                <a:solidFill>
                  <a:schemeClr val="tx1">
                    <a:lumMod val="85000"/>
                    <a:lumOff val="15000"/>
                  </a:schemeClr>
                </a:solidFill>
                <a:latin typeface="Segoe UI Light" panose="020B0502040204020203" pitchFamily="34" charset="0"/>
                <a:cs typeface="Segoe UI Light" panose="020B0502040204020203" pitchFamily="34" charset="0"/>
              </a:rPr>
              <a:t>vacuity</a:t>
            </a:r>
            <a:r>
              <a:rPr lang="en-US" altLang="zh-CN" dirty="0">
                <a:solidFill>
                  <a:schemeClr val="tx1">
                    <a:lumMod val="85000"/>
                    <a:lumOff val="15000"/>
                  </a:schemeClr>
                </a:solidFill>
                <a:latin typeface="Segoe UI Light" panose="020B0502040204020203" pitchFamily="34" charset="0"/>
                <a:cs typeface="Segoe UI Light" panose="020B0502040204020203" pitchFamily="34" charset="0"/>
              </a:rPr>
              <a:t> and </a:t>
            </a:r>
            <a:r>
              <a:rPr lang="en-US" altLang="zh-CN" b="1" dirty="0">
                <a:solidFill>
                  <a:schemeClr val="tx1">
                    <a:lumMod val="85000"/>
                    <a:lumOff val="15000"/>
                  </a:schemeClr>
                </a:solidFill>
                <a:latin typeface="Segoe UI Light" panose="020B0502040204020203" pitchFamily="34" charset="0"/>
                <a:cs typeface="Segoe UI Light" panose="020B0502040204020203" pitchFamily="34" charset="0"/>
              </a:rPr>
              <a:t>dissonance</a:t>
            </a:r>
            <a:r>
              <a:rPr lang="en-US" altLang="zh-CN" dirty="0">
                <a:solidFill>
                  <a:schemeClr val="tx1">
                    <a:lumMod val="85000"/>
                    <a:lumOff val="15000"/>
                  </a:schemeClr>
                </a:solidFill>
                <a:latin typeface="Segoe UI Light" panose="020B0502040204020203" pitchFamily="34" charset="0"/>
                <a:cs typeface="Segoe UI Light" panose="020B0502040204020203" pitchFamily="34" charset="0"/>
              </a:rPr>
              <a:t>.</a:t>
            </a:r>
          </a:p>
          <a:p>
            <a:pPr marL="457200" indent="-457200">
              <a:buFont typeface="Wingdings" pitchFamily="2" charset="2"/>
              <a:buChar char="l"/>
            </a:pPr>
            <a:r>
              <a:rPr lang="en-US" dirty="0">
                <a:solidFill>
                  <a:schemeClr val="tx1">
                    <a:lumMod val="85000"/>
                    <a:lumOff val="15000"/>
                  </a:schemeClr>
                </a:solidFill>
                <a:latin typeface="Segoe UI Light" panose="020B0502040204020203" pitchFamily="34" charset="0"/>
                <a:cs typeface="Segoe UI Light" panose="020B0502040204020203" pitchFamily="34" charset="0"/>
              </a:rPr>
              <a:t>We showed </a:t>
            </a:r>
            <a:r>
              <a:rPr lang="en-US" b="1" dirty="0">
                <a:solidFill>
                  <a:schemeClr val="tx1">
                    <a:lumMod val="85000"/>
                    <a:lumOff val="15000"/>
                  </a:schemeClr>
                </a:solidFill>
                <a:latin typeface="Segoe UI Light" panose="020B0502040204020203" pitchFamily="34" charset="0"/>
                <a:cs typeface="Segoe UI Light" panose="020B0502040204020203" pitchFamily="34" charset="0"/>
              </a:rPr>
              <a:t>anticipated predictive measurements of vacuity and dissonance in our proposed ENN-Vac and ENN in out-of-distribution (OOD) and boundary samples</a:t>
            </a:r>
            <a:r>
              <a:rPr lang="en-US" dirty="0">
                <a:solidFill>
                  <a:schemeClr val="tx1">
                    <a:lumMod val="85000"/>
                    <a:lumOff val="15000"/>
                  </a:schemeClr>
                </a:solidFill>
                <a:latin typeface="Segoe UI Light" panose="020B0502040204020203" pitchFamily="34" charset="0"/>
                <a:cs typeface="Segoe UI Light" panose="020B0502040204020203" pitchFamily="34" charset="0"/>
              </a:rPr>
              <a:t>.</a:t>
            </a:r>
          </a:p>
          <a:p>
            <a:pPr marL="457200" indent="-457200">
              <a:buFont typeface="Wingdings" pitchFamily="2" charset="2"/>
              <a:buChar char="l"/>
            </a:pPr>
            <a:r>
              <a:rPr lang="en-US" dirty="0">
                <a:solidFill>
                  <a:schemeClr val="tx1">
                    <a:lumMod val="85000"/>
                    <a:lumOff val="15000"/>
                  </a:schemeClr>
                </a:solidFill>
                <a:latin typeface="Segoe UI Light" panose="020B0502040204020203" pitchFamily="34" charset="0"/>
                <a:cs typeface="Segoe UI Light" panose="020B0502040204020203" pitchFamily="34" charset="0"/>
              </a:rPr>
              <a:t>We validated the </a:t>
            </a:r>
            <a:r>
              <a:rPr lang="en-US" b="1" dirty="0">
                <a:solidFill>
                  <a:schemeClr val="tx1">
                    <a:lumMod val="85000"/>
                    <a:lumOff val="15000"/>
                  </a:schemeClr>
                </a:solidFill>
                <a:latin typeface="Segoe UI Light" panose="020B0502040204020203" pitchFamily="34" charset="0"/>
                <a:cs typeface="Segoe UI Light" panose="020B0502040204020203" pitchFamily="34" charset="0"/>
              </a:rPr>
              <a:t>outperformance of our proposed method (i.e., ENN-Vac-Diss)</a:t>
            </a:r>
            <a:r>
              <a:rPr lang="en-US" dirty="0">
                <a:solidFill>
                  <a:schemeClr val="tx1">
                    <a:lumMod val="85000"/>
                    <a:lumOff val="15000"/>
                  </a:schemeClr>
                </a:solidFill>
                <a:latin typeface="Segoe UI Light" panose="020B0502040204020203" pitchFamily="34" charset="0"/>
                <a:cs typeface="Segoe UI Light" panose="020B0502040204020203" pitchFamily="34" charset="0"/>
              </a:rPr>
              <a:t> over other schemes in terms of the performance in the </a:t>
            </a:r>
            <a:r>
              <a:rPr lang="en-US" b="1" dirty="0">
                <a:solidFill>
                  <a:schemeClr val="tx1">
                    <a:lumMod val="85000"/>
                    <a:lumOff val="15000"/>
                  </a:schemeClr>
                </a:solidFill>
                <a:latin typeface="Segoe UI Light" panose="020B0502040204020203" pitchFamily="34" charset="0"/>
                <a:cs typeface="Segoe UI Light" panose="020B0502040204020203" pitchFamily="34" charset="0"/>
              </a:rPr>
              <a:t>OOD detection</a:t>
            </a:r>
            <a:r>
              <a:rPr lang="en-US" dirty="0">
                <a:solidFill>
                  <a:schemeClr val="tx1">
                    <a:lumMod val="85000"/>
                    <a:lumOff val="15000"/>
                  </a:schemeClr>
                </a:solidFill>
                <a:latin typeface="Segoe UI Light" panose="020B0502040204020203" pitchFamily="34" charset="0"/>
                <a:cs typeface="Segoe UI Light" panose="020B0502040204020203" pitchFamily="34" charset="0"/>
              </a:rPr>
              <a:t> task.</a:t>
            </a:r>
          </a:p>
          <a:p>
            <a:pPr marL="457200" indent="-457200">
              <a:buFont typeface="Wingdings" pitchFamily="2" charset="2"/>
              <a:buChar char="l"/>
            </a:pPr>
            <a:r>
              <a:rPr lang="en-US" dirty="0">
                <a:solidFill>
                  <a:schemeClr val="tx1">
                    <a:lumMod val="85000"/>
                    <a:lumOff val="15000"/>
                  </a:schemeClr>
                </a:solidFill>
                <a:latin typeface="Segoe UI Light" panose="020B0502040204020203" pitchFamily="34" charset="0"/>
                <a:cs typeface="Segoe UI Light" panose="020B0502040204020203" pitchFamily="34" charset="0"/>
              </a:rPr>
              <a:t>We </a:t>
            </a:r>
            <a:r>
              <a:rPr lang="en-US" b="1" dirty="0">
                <a:solidFill>
                  <a:schemeClr val="tx1">
                    <a:lumMod val="85000"/>
                    <a:lumOff val="15000"/>
                  </a:schemeClr>
                </a:solidFill>
                <a:latin typeface="Segoe UI Light" panose="020B0502040204020203" pitchFamily="34" charset="0"/>
                <a:cs typeface="Segoe UI Light" panose="020B0502040204020203" pitchFamily="34" charset="0"/>
              </a:rPr>
              <a:t>bridged a belief/evidence model with deep learning to predict multidimensional uncertainty. </a:t>
            </a:r>
          </a:p>
        </p:txBody>
      </p:sp>
      <p:cxnSp>
        <p:nvCxnSpPr>
          <p:cNvPr id="4" name="直线连接符 3">
            <a:extLst>
              <a:ext uri="{FF2B5EF4-FFF2-40B4-BE49-F238E27FC236}">
                <a16:creationId xmlns:a16="http://schemas.microsoft.com/office/drawing/2014/main" id="{53F3867D-306B-7945-8F55-D4BB8BC4ACD2}"/>
              </a:ext>
            </a:extLst>
          </p:cNvPr>
          <p:cNvCxnSpPr>
            <a:cxnSpLocks/>
          </p:cNvCxnSpPr>
          <p:nvPr/>
        </p:nvCxnSpPr>
        <p:spPr>
          <a:xfrm>
            <a:off x="521208" y="122148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532847"/>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 calcmode="lin" valueType="num">
                                      <p:cBhvr additive="base">
                                        <p:cTn id="1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White"/>
        <p:txBody>
          <a:bodyPr>
            <a:normAutofit/>
          </a:bodyPr>
          <a:lstStyle/>
          <a:p>
            <a:pPr lvl="0"/>
            <a:r>
              <a:rPr lang="en-US" b="1" dirty="0">
                <a:latin typeface="Segoe UI Light" panose="020B0502040204020203" pitchFamily="34" charset="0"/>
                <a:cs typeface="Segoe UI Light" panose="020B0502040204020203" pitchFamily="34" charset="0"/>
              </a:rPr>
              <a:t>Open Research Questions </a:t>
            </a:r>
            <a:endParaRPr lang="en-US" sz="3200" b="1" dirty="0">
              <a:latin typeface="Segoe UI Light" panose="020B0502040204020203" pitchFamily="34" charset="0"/>
              <a:cs typeface="Segoe UI Light" panose="020B0502040204020203" pitchFamily="34" charset="0"/>
            </a:endParaRPr>
          </a:p>
        </p:txBody>
      </p:sp>
      <p:sp>
        <p:nvSpPr>
          <p:cNvPr id="5" name="Title 1">
            <a:extLst>
              <a:ext uri="{FF2B5EF4-FFF2-40B4-BE49-F238E27FC236}">
                <a16:creationId xmlns:a16="http://schemas.microsoft.com/office/drawing/2014/main" id="{D8DF25E8-94A6-F74C-81C3-39415127E088}"/>
              </a:ext>
            </a:extLst>
          </p:cNvPr>
          <p:cNvSpPr txBox="1">
            <a:spLocks/>
          </p:cNvSpPr>
          <p:nvPr/>
        </p:nvSpPr>
        <p:spPr>
          <a:xfrm>
            <a:off x="400868" y="1699579"/>
            <a:ext cx="11429182" cy="4115434"/>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marL="457200" indent="-457200">
              <a:spcBef>
                <a:spcPts val="600"/>
              </a:spcBef>
              <a:spcAft>
                <a:spcPts val="600"/>
              </a:spcAft>
              <a:buFont typeface="Wingdings" pitchFamily="2" charset="2"/>
              <a:buChar char="l"/>
            </a:pPr>
            <a:r>
              <a:rPr lang="en-US" dirty="0">
                <a:latin typeface="Segoe UI Light" panose="020B0502040204020203" pitchFamily="34" charset="0"/>
                <a:cs typeface="Segoe UI Light" panose="020B0502040204020203" pitchFamily="34" charset="0"/>
              </a:rPr>
              <a:t>Why is predicting uncertainty important?</a:t>
            </a:r>
          </a:p>
          <a:p>
            <a:pPr marL="457200" indent="-457200">
              <a:spcBef>
                <a:spcPts val="600"/>
              </a:spcBef>
              <a:spcAft>
                <a:spcPts val="600"/>
              </a:spcAft>
              <a:buFont typeface="Wingdings" pitchFamily="2" charset="2"/>
              <a:buChar char="l"/>
            </a:pPr>
            <a:r>
              <a:rPr lang="en-US" dirty="0">
                <a:solidFill>
                  <a:schemeClr val="tx1">
                    <a:lumMod val="85000"/>
                    <a:lumOff val="15000"/>
                  </a:schemeClr>
                </a:solidFill>
                <a:latin typeface="Segoe UI Light" panose="020B0502040204020203" pitchFamily="34" charset="0"/>
                <a:cs typeface="Segoe UI Light" panose="020B0502040204020203" pitchFamily="34" charset="0"/>
              </a:rPr>
              <a:t>What is knowing an extent of uncertainty useful for decision making?</a:t>
            </a:r>
          </a:p>
          <a:p>
            <a:pPr marL="457200" indent="-457200">
              <a:spcBef>
                <a:spcPts val="600"/>
              </a:spcBef>
              <a:spcAft>
                <a:spcPts val="600"/>
              </a:spcAft>
              <a:buFont typeface="Wingdings" pitchFamily="2" charset="2"/>
              <a:buChar char="l"/>
            </a:pPr>
            <a:r>
              <a:rPr lang="en-US" dirty="0">
                <a:solidFill>
                  <a:schemeClr val="tx1">
                    <a:lumMod val="85000"/>
                    <a:lumOff val="15000"/>
                  </a:schemeClr>
                </a:solidFill>
                <a:latin typeface="Segoe UI Light" panose="020B0502040204020203" pitchFamily="34" charset="0"/>
                <a:cs typeface="Segoe UI Light" panose="020B0502040204020203" pitchFamily="34" charset="0"/>
              </a:rPr>
              <a:t>What types of uncertainty are more important than others?</a:t>
            </a:r>
          </a:p>
          <a:p>
            <a:pPr marL="914400" lvl="1" indent="-457200">
              <a:spcBef>
                <a:spcPts val="600"/>
              </a:spcBef>
              <a:spcAft>
                <a:spcPts val="600"/>
              </a:spcAft>
              <a:buFont typeface="Courier New" panose="02070309020205020404" pitchFamily="49" charset="0"/>
              <a:buChar char="o"/>
            </a:pPr>
            <a:r>
              <a:rPr lang="en-US" sz="3200" dirty="0">
                <a:solidFill>
                  <a:schemeClr val="tx1">
                    <a:lumMod val="85000"/>
                    <a:lumOff val="15000"/>
                  </a:schemeClr>
                </a:solidFill>
                <a:latin typeface="Segoe UI Light" panose="020B0502040204020203" pitchFamily="34" charset="0"/>
                <a:cs typeface="Segoe UI Light" panose="020B0502040204020203" pitchFamily="34" charset="0"/>
              </a:rPr>
              <a:t>Is lack of information better than wrong information?</a:t>
            </a:r>
          </a:p>
          <a:p>
            <a:pPr marL="914400" lvl="1" indent="-457200">
              <a:spcBef>
                <a:spcPts val="600"/>
              </a:spcBef>
              <a:spcAft>
                <a:spcPts val="600"/>
              </a:spcAft>
              <a:buFont typeface="Courier New" panose="02070309020205020404" pitchFamily="49" charset="0"/>
              <a:buChar char="o"/>
            </a:pPr>
            <a:r>
              <a:rPr lang="en-US" sz="3200" dirty="0">
                <a:solidFill>
                  <a:schemeClr val="tx1">
                    <a:lumMod val="85000"/>
                    <a:lumOff val="15000"/>
                  </a:schemeClr>
                </a:solidFill>
                <a:latin typeface="Segoe UI Light" panose="020B0502040204020203" pitchFamily="34" charset="0"/>
                <a:cs typeface="Segoe UI Light" panose="020B0502040204020203" pitchFamily="34" charset="0"/>
              </a:rPr>
              <a:t>Is perceiving high uncertainty better than misclassification?</a:t>
            </a:r>
          </a:p>
        </p:txBody>
      </p:sp>
      <p:cxnSp>
        <p:nvCxnSpPr>
          <p:cNvPr id="4" name="直线连接符 3">
            <a:extLst>
              <a:ext uri="{FF2B5EF4-FFF2-40B4-BE49-F238E27FC236}">
                <a16:creationId xmlns:a16="http://schemas.microsoft.com/office/drawing/2014/main" id="{53F3867D-306B-7945-8F55-D4BB8BC4ACD2}"/>
              </a:ext>
            </a:extLst>
          </p:cNvPr>
          <p:cNvCxnSpPr>
            <a:cxnSpLocks/>
          </p:cNvCxnSpPr>
          <p:nvPr/>
        </p:nvCxnSpPr>
        <p:spPr>
          <a:xfrm>
            <a:off x="562821" y="1204722"/>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62186"/>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p:cTn id="24"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5">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p:cTn id="2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152650" y="2106771"/>
            <a:ext cx="8229599" cy="1322229"/>
          </a:xfrm>
        </p:spPr>
        <p:txBody>
          <a:bodyPr>
            <a:normAutofit/>
          </a:bodyPr>
          <a:lstStyle/>
          <a:p>
            <a:pPr marL="0" lvl="0" indent="0" algn="ctr">
              <a:lnSpc>
                <a:spcPct val="100000"/>
              </a:lnSpc>
              <a:spcBef>
                <a:spcPts val="0"/>
              </a:spcBef>
              <a:spcAft>
                <a:spcPts val="0"/>
              </a:spcAft>
              <a:buNone/>
            </a:pPr>
            <a:r>
              <a:rPr lang="en-US" altLang="zh-CN" sz="4400" b="1" i="1" dirty="0">
                <a:solidFill>
                  <a:prstClr val="black"/>
                </a:solidFill>
                <a:latin typeface="+mj-lt"/>
                <a:cs typeface="Segoe UI Light" panose="020B0502040204020203" pitchFamily="34" charset="0"/>
              </a:rPr>
              <a:t>Any Question</a:t>
            </a:r>
            <a:r>
              <a:rPr lang="zh-CN" altLang="en-US" sz="4400" b="1" i="1" dirty="0">
                <a:solidFill>
                  <a:prstClr val="black"/>
                </a:solidFill>
                <a:latin typeface="+mj-lt"/>
                <a:cs typeface="Segoe UI Light" panose="020B0502040204020203" pitchFamily="34" charset="0"/>
              </a:rPr>
              <a:t> </a:t>
            </a:r>
            <a:r>
              <a:rPr lang="en-US" altLang="zh-CN" sz="4400" b="1" i="1" dirty="0">
                <a:solidFill>
                  <a:prstClr val="black"/>
                </a:solidFill>
                <a:latin typeface="+mj-lt"/>
                <a:cs typeface="Segoe UI Light" panose="020B0502040204020203" pitchFamily="34" charset="0"/>
              </a:rPr>
              <a:t>&amp;</a:t>
            </a:r>
            <a:r>
              <a:rPr lang="zh-CN" altLang="en-US" sz="4400" b="1" i="1" dirty="0">
                <a:solidFill>
                  <a:prstClr val="black"/>
                </a:solidFill>
                <a:latin typeface="+mj-lt"/>
                <a:cs typeface="Segoe UI Light" panose="020B0502040204020203" pitchFamily="34" charset="0"/>
              </a:rPr>
              <a:t> </a:t>
            </a:r>
            <a:r>
              <a:rPr lang="en-US" altLang="zh-CN" sz="4400" b="1" i="1" dirty="0">
                <a:solidFill>
                  <a:prstClr val="black"/>
                </a:solidFill>
                <a:latin typeface="+mj-lt"/>
                <a:cs typeface="Segoe UI Light" panose="020B0502040204020203" pitchFamily="34" charset="0"/>
              </a:rPr>
              <a:t>Comments?</a:t>
            </a:r>
            <a:endParaRPr lang="en-US" sz="4400" b="1" dirty="0">
              <a:solidFill>
                <a:prstClr val="black"/>
              </a:solidFill>
              <a:latin typeface="+mj-lt"/>
              <a:cs typeface="Segoe UI Light" panose="020B0502040204020203" pitchFamily="34" charset="0"/>
            </a:endParaRPr>
          </a:p>
        </p:txBody>
      </p:sp>
      <p:sp>
        <p:nvSpPr>
          <p:cNvPr id="23" name="Title 1">
            <a:extLst>
              <a:ext uri="{FF2B5EF4-FFF2-40B4-BE49-F238E27FC236}">
                <a16:creationId xmlns:a16="http://schemas.microsoft.com/office/drawing/2014/main" id="{4118982A-E904-E342-A588-84A24D7E166E}"/>
              </a:ext>
            </a:extLst>
          </p:cNvPr>
          <p:cNvSpPr>
            <a:spLocks noGrp="1"/>
          </p:cNvSpPr>
          <p:nvPr>
            <p:ph type="title"/>
          </p:nvPr>
        </p:nvSpPr>
        <p:spPr/>
        <p:txBody>
          <a:bodyPr>
            <a:noAutofit/>
          </a:bodyPr>
          <a:lstStyle/>
          <a:p>
            <a:pPr lvl="0" algn="ctr"/>
            <a:r>
              <a:rPr lang="en-US" altLang="zh-CN" sz="4000" b="1" dirty="0">
                <a:latin typeface="Segoe UI Light" panose="020B0502040204020203" pitchFamily="34" charset="0"/>
                <a:cs typeface="Segoe UI Light" panose="020B0502040204020203" pitchFamily="34" charset="0"/>
              </a:rPr>
              <a:t>Thank you!</a:t>
            </a:r>
            <a:endParaRPr lang="en-US" sz="4000" b="1" dirty="0">
              <a:latin typeface="Segoe UI Light" panose="020B0502040204020203" pitchFamily="34" charset="0"/>
              <a:cs typeface="Segoe UI Light" panose="020B0502040204020203" pitchFamily="34" charset="0"/>
            </a:endParaRPr>
          </a:p>
        </p:txBody>
      </p:sp>
      <p:pic>
        <p:nvPicPr>
          <p:cNvPr id="12" name="Picture 5" descr="C:\Users\Reddy\AppData\Local\Microsoft\Windows\Temporary Internet Files\Content.IE5\WN7YW2NH\MC900441498[1].png">
            <a:extLst>
              <a:ext uri="{FF2B5EF4-FFF2-40B4-BE49-F238E27FC236}">
                <a16:creationId xmlns:a16="http://schemas.microsoft.com/office/drawing/2014/main" id="{0C7E92C6-1E50-444B-84F0-32EE74FE4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9" y="2767885"/>
            <a:ext cx="2417222" cy="2417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94F057-C7FC-4314-8618-A38C41AF74D2}"/>
              </a:ext>
            </a:extLst>
          </p:cNvPr>
          <p:cNvSpPr txBox="1"/>
          <p:nvPr/>
        </p:nvSpPr>
        <p:spPr>
          <a:xfrm>
            <a:off x="1809750" y="5369167"/>
            <a:ext cx="8572500" cy="954107"/>
          </a:xfrm>
          <a:prstGeom prst="rect">
            <a:avLst/>
          </a:prstGeom>
          <a:noFill/>
        </p:spPr>
        <p:txBody>
          <a:bodyPr wrap="square" rtlCol="0">
            <a:spAutoFit/>
          </a:bodyPr>
          <a:lstStyle/>
          <a:p>
            <a:pPr algn="ctr"/>
            <a:r>
              <a:rPr lang="en-US" sz="2800" dirty="0"/>
              <a:t>Jin-Hee Cho, CS@VT</a:t>
            </a:r>
          </a:p>
          <a:p>
            <a:pPr algn="ctr"/>
            <a:r>
              <a:rPr lang="en-US" sz="2800" dirty="0"/>
              <a:t>jicho@vt.edu</a:t>
            </a:r>
          </a:p>
        </p:txBody>
      </p:sp>
    </p:spTree>
    <p:extLst>
      <p:ext uri="{BB962C8B-B14F-4D97-AF65-F5344CB8AC3E}">
        <p14:creationId xmlns:p14="http://schemas.microsoft.com/office/powerpoint/2010/main" val="3483906069"/>
      </p:ext>
    </p:extLst>
  </p:cSld>
  <p:clrMapOvr>
    <a:masterClrMapping/>
  </p:clrMapOvr>
  <mc:AlternateContent xmlns:mc="http://schemas.openxmlformats.org/markup-compatibility/2006" xmlns:p14="http://schemas.microsoft.com/office/powerpoint/2010/main">
    <mc:Choice Requires="p14">
      <p:transition p14:dur="10" advTm="2205"/>
    </mc:Choice>
    <mc:Fallback xmlns="">
      <p:transition advTm="2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tesla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1208" y="448056"/>
            <a:ext cx="11066358" cy="811784"/>
          </a:xfrm>
        </p:spPr>
        <p:txBody>
          <a:bodyPr>
            <a:normAutofit/>
          </a:bodyPr>
          <a:lstStyle/>
          <a:p>
            <a:pPr lvl="0"/>
            <a:r>
              <a:rPr lang="en-US" sz="4000" b="1" dirty="0">
                <a:latin typeface="Segoe UI Light" panose="020B0502040204020203" pitchFamily="34" charset="0"/>
                <a:cs typeface="Segoe UI Light" panose="020B0502040204020203" pitchFamily="34" charset="0"/>
              </a:rPr>
              <a:t>Why is predicting uncertainty important?</a:t>
            </a:r>
          </a:p>
        </p:txBody>
      </p:sp>
    </p:spTree>
    <p:extLst>
      <p:ext uri="{BB962C8B-B14F-4D97-AF65-F5344CB8AC3E}">
        <p14:creationId xmlns:p14="http://schemas.microsoft.com/office/powerpoint/2010/main" val="2311613294"/>
      </p:ext>
    </p:extLst>
  </p:cSld>
  <p:clrMapOvr>
    <a:masterClrMapping/>
  </p:clrMapOvr>
  <mc:AlternateContent xmlns:mc="http://schemas.openxmlformats.org/markup-compatibility/2006" xmlns:p14="http://schemas.microsoft.com/office/powerpoint/2010/main">
    <mc:Choice Requires="p14">
      <p:transition p14:dur="10" advTm="10761"/>
    </mc:Choice>
    <mc:Fallback xmlns="">
      <p:transition advTm="10761"/>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448264" y="1985754"/>
            <a:ext cx="4827640" cy="1045693"/>
          </a:xfrm>
        </p:spPr>
        <p:txBody>
          <a:bodyPr>
            <a:normAutofit/>
          </a:bodyPr>
          <a:lstStyle/>
          <a:p>
            <a:pPr marL="0" lvl="0" indent="0">
              <a:lnSpc>
                <a:spcPct val="100000"/>
              </a:lnSpc>
              <a:spcBef>
                <a:spcPts val="0"/>
              </a:spcBef>
              <a:spcAft>
                <a:spcPts val="0"/>
              </a:spcAft>
              <a:buNone/>
            </a:pPr>
            <a:r>
              <a:rPr lang="en-US" altLang="zh-CN" sz="3200" b="1" i="1" dirty="0">
                <a:solidFill>
                  <a:prstClr val="black"/>
                </a:solidFill>
                <a:latin typeface="+mj-lt"/>
                <a:cs typeface="Segoe UI Light" panose="020B0502040204020203" pitchFamily="34" charset="0"/>
              </a:rPr>
              <a:t>Incorrect</a:t>
            </a:r>
            <a:r>
              <a:rPr lang="zh-CN" altLang="en-US" sz="3200" b="1" i="1" dirty="0">
                <a:solidFill>
                  <a:prstClr val="black"/>
                </a:solidFill>
                <a:latin typeface="+mj-lt"/>
                <a:cs typeface="Segoe UI Light" panose="020B0502040204020203" pitchFamily="34" charset="0"/>
              </a:rPr>
              <a:t> </a:t>
            </a:r>
            <a:r>
              <a:rPr lang="en-US" altLang="zh-CN" sz="3200" b="1" i="1" dirty="0">
                <a:solidFill>
                  <a:prstClr val="black"/>
                </a:solidFill>
                <a:latin typeface="+mj-lt"/>
                <a:cs typeface="Segoe UI Light" panose="020B0502040204020203" pitchFamily="34" charset="0"/>
              </a:rPr>
              <a:t>prediction</a:t>
            </a:r>
            <a:endParaRPr lang="en-US" sz="3200" dirty="0">
              <a:solidFill>
                <a:prstClr val="black">
                  <a:lumMod val="75000"/>
                  <a:lumOff val="25000"/>
                </a:prstClr>
              </a:solidFill>
              <a:latin typeface="+mj-lt"/>
              <a:cs typeface="Segoe UI" panose="020B0502040204020203" pitchFamily="34" charset="0"/>
            </a:endParaRPr>
          </a:p>
        </p:txBody>
      </p:sp>
      <p:sp>
        <p:nvSpPr>
          <p:cNvPr id="2" name="Title 1"/>
          <p:cNvSpPr>
            <a:spLocks noGrp="1"/>
          </p:cNvSpPr>
          <p:nvPr>
            <p:ph type="title"/>
          </p:nvPr>
        </p:nvSpPr>
        <p:spPr/>
        <p:txBody>
          <a:bodyPr>
            <a:normAutofit/>
          </a:bodyPr>
          <a:lstStyle/>
          <a:p>
            <a:pPr lvl="0"/>
            <a:r>
              <a:rPr lang="en-US" sz="3200" b="1" dirty="0">
                <a:latin typeface="Segoe UI Light" panose="020B0502040204020203" pitchFamily="34" charset="0"/>
                <a:cs typeface="Segoe UI Light" panose="020B0502040204020203" pitchFamily="34" charset="0"/>
              </a:rPr>
              <a:t>Uncertainty vs. Misclassification</a:t>
            </a:r>
          </a:p>
        </p:txBody>
      </p:sp>
      <p:grpSp>
        <p:nvGrpSpPr>
          <p:cNvPr id="15" name="Group 14"/>
          <p:cNvGrpSpPr/>
          <p:nvPr/>
        </p:nvGrpSpPr>
        <p:grpSpPr>
          <a:xfrm>
            <a:off x="615877" y="2115555"/>
            <a:ext cx="558179" cy="409838"/>
            <a:chOff x="8955377" y="-60520"/>
            <a:chExt cx="558179" cy="409838"/>
          </a:xfrm>
        </p:grpSpPr>
        <p:sp>
          <p:nvSpPr>
            <p:cNvPr id="10" name="Oval 9"/>
            <p:cNvSpPr/>
            <p:nvPr/>
          </p:nvSpPr>
          <p:spPr>
            <a:xfrm>
              <a:off x="9027020" y="-60520"/>
              <a:ext cx="409838" cy="40983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a:spLocks noChangeAspect="1"/>
            </p:cNvSpPr>
            <p:nvPr/>
          </p:nvSpPr>
          <p:spPr>
            <a:xfrm>
              <a:off x="8955377" y="-44230"/>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6" name="Group 15"/>
          <p:cNvGrpSpPr/>
          <p:nvPr/>
        </p:nvGrpSpPr>
        <p:grpSpPr>
          <a:xfrm>
            <a:off x="717783" y="4246525"/>
            <a:ext cx="558179" cy="409838"/>
            <a:chOff x="8955377" y="613971"/>
            <a:chExt cx="558179" cy="409838"/>
          </a:xfrm>
        </p:grpSpPr>
        <p:sp>
          <p:nvSpPr>
            <p:cNvPr id="13" name="Oval 12"/>
            <p:cNvSpPr/>
            <p:nvPr/>
          </p:nvSpPr>
          <p:spPr>
            <a:xfrm>
              <a:off x="9027020" y="613971"/>
              <a:ext cx="409838" cy="40983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a:spLocks noChangeAspect="1"/>
            </p:cNvSpPr>
            <p:nvPr/>
          </p:nvSpPr>
          <p:spPr>
            <a:xfrm>
              <a:off x="8955377" y="630261"/>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7" name="Title 1">
            <a:extLst>
              <a:ext uri="{FF2B5EF4-FFF2-40B4-BE49-F238E27FC236}">
                <a16:creationId xmlns:a16="http://schemas.microsoft.com/office/drawing/2014/main" id="{95C8D8FD-391E-F549-AF59-B1D9905AB087}"/>
              </a:ext>
            </a:extLst>
          </p:cNvPr>
          <p:cNvSpPr txBox="1">
            <a:spLocks/>
          </p:cNvSpPr>
          <p:nvPr/>
        </p:nvSpPr>
        <p:spPr>
          <a:xfrm>
            <a:off x="2949898" y="2860823"/>
            <a:ext cx="2812993" cy="646093"/>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dirty="0">
                <a:solidFill>
                  <a:srgbClr val="DD462F"/>
                </a:solidFill>
                <a:latin typeface="Segoe UI Light" panose="020B0502040204020203" pitchFamily="34" charset="0"/>
                <a:cs typeface="Segoe UI Light" panose="020B0502040204020203" pitchFamily="34" charset="0"/>
              </a:rPr>
              <a:t>High</a:t>
            </a:r>
            <a:r>
              <a:rPr lang="zh-CN" altLang="en-US" dirty="0">
                <a:solidFill>
                  <a:srgbClr val="DD462F"/>
                </a:solidFill>
                <a:latin typeface="Segoe UI Light" panose="020B0502040204020203" pitchFamily="34" charset="0"/>
                <a:cs typeface="Segoe UI Light" panose="020B0502040204020203" pitchFamily="34" charset="0"/>
              </a:rPr>
              <a:t> </a:t>
            </a:r>
            <a:r>
              <a:rPr lang="en-US" altLang="zh-CN" dirty="0">
                <a:solidFill>
                  <a:srgbClr val="DD462F"/>
                </a:solidFill>
                <a:latin typeface="Segoe UI Light" panose="020B0502040204020203" pitchFamily="34" charset="0"/>
                <a:cs typeface="Segoe UI Light" panose="020B0502040204020203" pitchFamily="34" charset="0"/>
              </a:rPr>
              <a:t>Uncertainty</a:t>
            </a:r>
            <a:endParaRPr lang="en-US" dirty="0">
              <a:solidFill>
                <a:srgbClr val="DD462F"/>
              </a:solidFill>
              <a:latin typeface="Segoe UI Light" panose="020B0502040204020203" pitchFamily="34" charset="0"/>
              <a:cs typeface="Segoe UI Light" panose="020B0502040204020203" pitchFamily="34" charset="0"/>
            </a:endParaRPr>
          </a:p>
        </p:txBody>
      </p:sp>
      <p:sp>
        <p:nvSpPr>
          <p:cNvPr id="20" name="右箭头 19">
            <a:extLst>
              <a:ext uri="{FF2B5EF4-FFF2-40B4-BE49-F238E27FC236}">
                <a16:creationId xmlns:a16="http://schemas.microsoft.com/office/drawing/2014/main" id="{DD43493E-33ED-1846-99D9-DA66A2762491}"/>
              </a:ext>
            </a:extLst>
          </p:cNvPr>
          <p:cNvSpPr/>
          <p:nvPr/>
        </p:nvSpPr>
        <p:spPr>
          <a:xfrm>
            <a:off x="1463886" y="3133955"/>
            <a:ext cx="1102659" cy="320040"/>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Title 1">
            <a:extLst>
              <a:ext uri="{FF2B5EF4-FFF2-40B4-BE49-F238E27FC236}">
                <a16:creationId xmlns:a16="http://schemas.microsoft.com/office/drawing/2014/main" id="{2EF4AA56-D100-B64B-89F8-4161FAF29BA6}"/>
              </a:ext>
            </a:extLst>
          </p:cNvPr>
          <p:cNvSpPr txBox="1">
            <a:spLocks/>
          </p:cNvSpPr>
          <p:nvPr/>
        </p:nvSpPr>
        <p:spPr>
          <a:xfrm>
            <a:off x="2855895" y="5007987"/>
            <a:ext cx="2812993" cy="646093"/>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dirty="0">
                <a:solidFill>
                  <a:srgbClr val="DD462F"/>
                </a:solidFill>
                <a:latin typeface="Segoe UI Light" panose="020B0502040204020203" pitchFamily="34" charset="0"/>
                <a:cs typeface="Segoe UI Light" panose="020B0502040204020203" pitchFamily="34" charset="0"/>
              </a:rPr>
              <a:t>High</a:t>
            </a:r>
            <a:r>
              <a:rPr lang="zh-CN" altLang="en-US" dirty="0">
                <a:solidFill>
                  <a:srgbClr val="DD462F"/>
                </a:solidFill>
                <a:latin typeface="Segoe UI Light" panose="020B0502040204020203" pitchFamily="34" charset="0"/>
                <a:cs typeface="Segoe UI Light" panose="020B0502040204020203" pitchFamily="34" charset="0"/>
              </a:rPr>
              <a:t> </a:t>
            </a:r>
            <a:r>
              <a:rPr lang="en-US" altLang="zh-CN" dirty="0">
                <a:solidFill>
                  <a:srgbClr val="DD462F"/>
                </a:solidFill>
                <a:latin typeface="Segoe UI Light" panose="020B0502040204020203" pitchFamily="34" charset="0"/>
                <a:cs typeface="Segoe UI Light" panose="020B0502040204020203" pitchFamily="34" charset="0"/>
              </a:rPr>
              <a:t>Uncertainty</a:t>
            </a:r>
            <a:endParaRPr lang="en-US" dirty="0">
              <a:solidFill>
                <a:srgbClr val="DD462F"/>
              </a:solidFill>
              <a:latin typeface="Segoe UI Light" panose="020B0502040204020203" pitchFamily="34" charset="0"/>
              <a:cs typeface="Segoe UI Light" panose="020B0502040204020203" pitchFamily="34" charset="0"/>
            </a:endParaRPr>
          </a:p>
        </p:txBody>
      </p:sp>
      <p:sp>
        <p:nvSpPr>
          <p:cNvPr id="23" name="右箭头 22">
            <a:extLst>
              <a:ext uri="{FF2B5EF4-FFF2-40B4-BE49-F238E27FC236}">
                <a16:creationId xmlns:a16="http://schemas.microsoft.com/office/drawing/2014/main" id="{AFD78B0D-05CA-D541-AACD-1A4D7DFA7730}"/>
              </a:ext>
            </a:extLst>
          </p:cNvPr>
          <p:cNvSpPr/>
          <p:nvPr/>
        </p:nvSpPr>
        <p:spPr>
          <a:xfrm>
            <a:off x="1538655" y="5256626"/>
            <a:ext cx="1102659" cy="320040"/>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3E9B5DD7-98A3-314C-85E4-F0897A8FB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128" y="1742000"/>
            <a:ext cx="3130798" cy="1660592"/>
          </a:xfrm>
          <a:prstGeom prst="rect">
            <a:avLst/>
          </a:prstGeom>
        </p:spPr>
      </p:pic>
      <p:pic>
        <p:nvPicPr>
          <p:cNvPr id="7" name="图片 6">
            <a:extLst>
              <a:ext uri="{FF2B5EF4-FFF2-40B4-BE49-F238E27FC236}">
                <a16:creationId xmlns:a16="http://schemas.microsoft.com/office/drawing/2014/main" id="{D5E92583-156C-E244-B7FC-35F42FC9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128" y="4174920"/>
            <a:ext cx="3019649" cy="1818475"/>
          </a:xfrm>
          <a:prstGeom prst="rect">
            <a:avLst/>
          </a:prstGeom>
        </p:spPr>
      </p:pic>
      <p:sp>
        <p:nvSpPr>
          <p:cNvPr id="24" name="Title 1">
            <a:extLst>
              <a:ext uri="{FF2B5EF4-FFF2-40B4-BE49-F238E27FC236}">
                <a16:creationId xmlns:a16="http://schemas.microsoft.com/office/drawing/2014/main" id="{2F6EE3CD-2571-5F4E-B8D2-B155916CDEE5}"/>
              </a:ext>
            </a:extLst>
          </p:cNvPr>
          <p:cNvSpPr txBox="1">
            <a:spLocks/>
          </p:cNvSpPr>
          <p:nvPr/>
        </p:nvSpPr>
        <p:spPr>
          <a:xfrm>
            <a:off x="6820530" y="3317153"/>
            <a:ext cx="3461993" cy="646093"/>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Misclassify</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“car”</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as</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“road”</a:t>
            </a:r>
            <a:endParaRPr lang="en-US" sz="2400" dirty="0">
              <a:solidFill>
                <a:srgbClr val="DD462F"/>
              </a:solidFill>
              <a:latin typeface="Segoe UI Light" panose="020B0502040204020203" pitchFamily="34" charset="0"/>
              <a:cs typeface="Segoe UI Light" panose="020B0502040204020203" pitchFamily="34" charset="0"/>
            </a:endParaRPr>
          </a:p>
        </p:txBody>
      </p:sp>
      <p:sp>
        <p:nvSpPr>
          <p:cNvPr id="25" name="Title 1">
            <a:extLst>
              <a:ext uri="{FF2B5EF4-FFF2-40B4-BE49-F238E27FC236}">
                <a16:creationId xmlns:a16="http://schemas.microsoft.com/office/drawing/2014/main" id="{3EB86C66-9807-5445-A36A-B37534DE4D76}"/>
              </a:ext>
            </a:extLst>
          </p:cNvPr>
          <p:cNvSpPr txBox="1">
            <a:spLocks/>
          </p:cNvSpPr>
          <p:nvPr/>
        </p:nvSpPr>
        <p:spPr>
          <a:xfrm>
            <a:off x="9862324" y="4372345"/>
            <a:ext cx="1184494" cy="1423626"/>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zh-CN" altLang="en-US" sz="8000" dirty="0">
                <a:solidFill>
                  <a:srgbClr val="DD462F"/>
                </a:solidFill>
                <a:latin typeface="Segoe UI Light" panose="020B0502040204020203" pitchFamily="34" charset="0"/>
                <a:cs typeface="Segoe UI Light" panose="020B0502040204020203" pitchFamily="34" charset="0"/>
              </a:rPr>
              <a:t>？</a:t>
            </a:r>
            <a:endParaRPr lang="en-US" sz="8000" dirty="0">
              <a:solidFill>
                <a:srgbClr val="DD462F"/>
              </a:solidFill>
              <a:latin typeface="Segoe UI Light" panose="020B0502040204020203" pitchFamily="34" charset="0"/>
              <a:cs typeface="Segoe UI Light" panose="020B0502040204020203" pitchFamily="34" charset="0"/>
            </a:endParaRPr>
          </a:p>
        </p:txBody>
      </p:sp>
      <p:sp>
        <p:nvSpPr>
          <p:cNvPr id="26" name="Content Placeholder 4">
            <a:extLst>
              <a:ext uri="{FF2B5EF4-FFF2-40B4-BE49-F238E27FC236}">
                <a16:creationId xmlns:a16="http://schemas.microsoft.com/office/drawing/2014/main" id="{DE0A5E50-660F-4843-8A0A-03F83A468EF3}"/>
              </a:ext>
            </a:extLst>
          </p:cNvPr>
          <p:cNvSpPr txBox="1">
            <a:spLocks/>
          </p:cNvSpPr>
          <p:nvPr/>
        </p:nvSpPr>
        <p:spPr>
          <a:xfrm>
            <a:off x="1463885" y="4143475"/>
            <a:ext cx="5307157" cy="8740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Font typeface="Arial" panose="020B0604020202020204" pitchFamily="34" charset="0"/>
              <a:buNone/>
            </a:pPr>
            <a:r>
              <a:rPr lang="en" altLang="zh-CN" sz="3200" b="1" i="1" dirty="0">
                <a:solidFill>
                  <a:prstClr val="black"/>
                </a:solidFill>
                <a:latin typeface="+mj-lt"/>
                <a:cs typeface="Segoe UI Light" panose="020B0502040204020203" pitchFamily="34" charset="0"/>
              </a:rPr>
              <a:t>Out-of-distribution</a:t>
            </a:r>
            <a:endParaRPr lang="en" sz="3200" dirty="0">
              <a:solidFill>
                <a:prstClr val="black">
                  <a:lumMod val="75000"/>
                  <a:lumOff val="25000"/>
                </a:prstClr>
              </a:solidFill>
              <a:latin typeface="+mj-lt"/>
              <a:cs typeface="Segoe UI" panose="020B0502040204020203" pitchFamily="34" charset="0"/>
            </a:endParaRPr>
          </a:p>
        </p:txBody>
      </p:sp>
      <p:sp>
        <p:nvSpPr>
          <p:cNvPr id="27" name="Title 1">
            <a:extLst>
              <a:ext uri="{FF2B5EF4-FFF2-40B4-BE49-F238E27FC236}">
                <a16:creationId xmlns:a16="http://schemas.microsoft.com/office/drawing/2014/main" id="{F08A50C3-406E-E547-B9FE-111DF8D39192}"/>
              </a:ext>
            </a:extLst>
          </p:cNvPr>
          <p:cNvSpPr txBox="1">
            <a:spLocks/>
          </p:cNvSpPr>
          <p:nvPr/>
        </p:nvSpPr>
        <p:spPr>
          <a:xfrm>
            <a:off x="6096000" y="5822003"/>
            <a:ext cx="5006009" cy="646093"/>
          </a:xfrm>
          <a:prstGeom prst="rect">
            <a:avLst/>
          </a:prstGeom>
        </p:spPr>
        <p:txBody>
          <a:bodyPr vert="horz" lIns="91440" tIns="45720" rIns="91440" bIns="45720" rtlCol="0" anchor="b"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Misclassify</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“deer” (OOD object)</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as</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“car”</a:t>
            </a:r>
            <a:endParaRPr lang="en-US" sz="2400" dirty="0">
              <a:solidFill>
                <a:srgbClr val="DD462F"/>
              </a:solidFill>
              <a:latin typeface="Segoe UI Light" panose="020B0502040204020203" pitchFamily="34" charset="0"/>
              <a:cs typeface="Segoe UI Light" panose="020B0502040204020203" pitchFamily="34" charset="0"/>
            </a:endParaRPr>
          </a:p>
        </p:txBody>
      </p:sp>
      <p:cxnSp>
        <p:nvCxnSpPr>
          <p:cNvPr id="21" name="直线连接符 20">
            <a:extLst>
              <a:ext uri="{FF2B5EF4-FFF2-40B4-BE49-F238E27FC236}">
                <a16:creationId xmlns:a16="http://schemas.microsoft.com/office/drawing/2014/main" id="{A9B75780-F413-D247-A42B-62510D453371}"/>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EF2F228-942C-4BC9-9506-5A0208640347}"/>
              </a:ext>
            </a:extLst>
          </p:cNvPr>
          <p:cNvSpPr/>
          <p:nvPr/>
        </p:nvSpPr>
        <p:spPr>
          <a:xfrm>
            <a:off x="421366" y="1207282"/>
            <a:ext cx="6551281" cy="523220"/>
          </a:xfrm>
          <a:prstGeom prst="rect">
            <a:avLst/>
          </a:prstGeom>
        </p:spPr>
        <p:txBody>
          <a:bodyPr wrap="none">
            <a:spAutoFit/>
          </a:bodyPr>
          <a:lstStyle/>
          <a:p>
            <a:pPr lvl="0"/>
            <a:r>
              <a:rPr lang="en-US" altLang="zh-CN" sz="2800" b="1" dirty="0">
                <a:solidFill>
                  <a:prstClr val="black"/>
                </a:solidFill>
                <a:latin typeface="+mj-lt"/>
                <a:cs typeface="Segoe UI Light" panose="020B0502040204020203" pitchFamily="34" charset="0"/>
              </a:rPr>
              <a:t>When our model only knows `car’ and `road,’</a:t>
            </a:r>
            <a:endParaRPr lang="en-US" sz="2800" b="1" dirty="0">
              <a:solidFill>
                <a:prstClr val="black">
                  <a:lumMod val="75000"/>
                  <a:lumOff val="25000"/>
                </a:prstClr>
              </a:solidFill>
              <a:latin typeface="+mj-lt"/>
              <a:cs typeface="Segoe UI" panose="020B0502040204020203" pitchFamily="34" charset="0"/>
            </a:endParaRPr>
          </a:p>
        </p:txBody>
      </p:sp>
      <p:sp>
        <p:nvSpPr>
          <p:cNvPr id="6" name="TextBox 5">
            <a:extLst>
              <a:ext uri="{FF2B5EF4-FFF2-40B4-BE49-F238E27FC236}">
                <a16:creationId xmlns:a16="http://schemas.microsoft.com/office/drawing/2014/main" id="{C8DDB46F-F47D-4FC1-B158-3D792EF5CDF8}"/>
              </a:ext>
            </a:extLst>
          </p:cNvPr>
          <p:cNvSpPr txBox="1"/>
          <p:nvPr/>
        </p:nvSpPr>
        <p:spPr>
          <a:xfrm>
            <a:off x="496914" y="1195274"/>
            <a:ext cx="11198172" cy="5509200"/>
          </a:xfrm>
          <a:prstGeom prst="rect">
            <a:avLst/>
          </a:prstGeom>
          <a:solidFill>
            <a:schemeClr val="tx1"/>
          </a:solidFill>
        </p:spPr>
        <p:txBody>
          <a:bodyPr wrap="square" rtlCol="0">
            <a:spAutoFit/>
          </a:bodyPr>
          <a:lstStyle/>
          <a:p>
            <a:pPr algn="ctr"/>
            <a:r>
              <a:rPr lang="en-US" sz="4400" b="1" dirty="0">
                <a:solidFill>
                  <a:schemeClr val="bg1"/>
                </a:solidFill>
              </a:rPr>
              <a:t>What do you prefer for your decision making?</a:t>
            </a:r>
          </a:p>
          <a:p>
            <a:pPr algn="ctr"/>
            <a:endParaRPr lang="en-US" sz="4400" b="1" dirty="0">
              <a:solidFill>
                <a:schemeClr val="bg1"/>
              </a:solidFill>
            </a:endParaRPr>
          </a:p>
          <a:p>
            <a:pPr algn="ctr"/>
            <a:r>
              <a:rPr lang="en-US" sz="4400" b="1" dirty="0">
                <a:solidFill>
                  <a:schemeClr val="bg1"/>
                </a:solidFill>
              </a:rPr>
              <a:t>Wrong information? (misclassification)</a:t>
            </a:r>
          </a:p>
          <a:p>
            <a:pPr algn="ctr"/>
            <a:endParaRPr lang="en-US" sz="4400" b="1" dirty="0">
              <a:solidFill>
                <a:schemeClr val="bg1"/>
              </a:solidFill>
            </a:endParaRPr>
          </a:p>
          <a:p>
            <a:pPr algn="ctr"/>
            <a:r>
              <a:rPr lang="en-US" sz="4400" b="1" dirty="0">
                <a:solidFill>
                  <a:schemeClr val="bg1"/>
                </a:solidFill>
              </a:rPr>
              <a:t>vs.</a:t>
            </a:r>
          </a:p>
          <a:p>
            <a:pPr algn="ctr"/>
            <a:endParaRPr lang="en-US" sz="4400" b="1" dirty="0">
              <a:solidFill>
                <a:schemeClr val="bg1"/>
              </a:solidFill>
            </a:endParaRPr>
          </a:p>
          <a:p>
            <a:pPr algn="ctr"/>
            <a:r>
              <a:rPr lang="en-US" sz="4400" b="1" dirty="0">
                <a:solidFill>
                  <a:schemeClr val="bg1"/>
                </a:solidFill>
              </a:rPr>
              <a:t>Knowing uncertainty and where is it from?</a:t>
            </a:r>
          </a:p>
          <a:p>
            <a:pPr algn="ctr"/>
            <a:endParaRPr lang="en-US" sz="4400" b="1" dirty="0">
              <a:solidFill>
                <a:schemeClr val="bg1"/>
              </a:solidFill>
            </a:endParaRPr>
          </a:p>
        </p:txBody>
      </p:sp>
      <p:sp>
        <p:nvSpPr>
          <p:cNvPr id="8" name="TextBox 7">
            <a:extLst>
              <a:ext uri="{FF2B5EF4-FFF2-40B4-BE49-F238E27FC236}">
                <a16:creationId xmlns:a16="http://schemas.microsoft.com/office/drawing/2014/main" id="{49B242B7-4AF9-4DAE-8530-99F1020D23CC}"/>
              </a:ext>
            </a:extLst>
          </p:cNvPr>
          <p:cNvSpPr txBox="1"/>
          <p:nvPr/>
        </p:nvSpPr>
        <p:spPr>
          <a:xfrm>
            <a:off x="448791" y="153526"/>
            <a:ext cx="11294418" cy="6617196"/>
          </a:xfrm>
          <a:prstGeom prst="rect">
            <a:avLst/>
          </a:prstGeom>
          <a:solidFill>
            <a:schemeClr val="accent4">
              <a:lumMod val="60000"/>
              <a:lumOff val="40000"/>
            </a:schemeClr>
          </a:solidFill>
        </p:spPr>
        <p:txBody>
          <a:bodyPr wrap="square" rtlCol="0">
            <a:spAutoFit/>
          </a:bodyPr>
          <a:lstStyle/>
          <a:p>
            <a:pPr algn="ctr"/>
            <a:endParaRPr lang="en-US" sz="2800" b="1" dirty="0"/>
          </a:p>
          <a:p>
            <a:pPr algn="ctr"/>
            <a:r>
              <a:rPr lang="en-US" sz="4400" b="1" dirty="0"/>
              <a:t>Is it important to know: </a:t>
            </a:r>
          </a:p>
          <a:p>
            <a:pPr marL="685800" indent="-685800" algn="ctr">
              <a:buFont typeface="Wingdings" panose="05000000000000000000" pitchFamily="2" charset="2"/>
              <a:buChar char="ü"/>
            </a:pPr>
            <a:r>
              <a:rPr lang="en-US" sz="4400" b="1" dirty="0"/>
              <a:t>why we don’t know? </a:t>
            </a:r>
          </a:p>
          <a:p>
            <a:pPr marL="685800" indent="-685800" algn="ctr">
              <a:buFont typeface="Wingdings" panose="05000000000000000000" pitchFamily="2" charset="2"/>
              <a:buChar char="ü"/>
            </a:pPr>
            <a:r>
              <a:rPr lang="en-US" sz="4400" b="1" dirty="0"/>
              <a:t>how much we don’t know?</a:t>
            </a:r>
          </a:p>
          <a:p>
            <a:pPr algn="ctr"/>
            <a:endParaRPr lang="en-US" sz="4400" b="1" dirty="0"/>
          </a:p>
          <a:p>
            <a:pPr algn="ctr"/>
            <a:r>
              <a:rPr lang="en-US" sz="4400" b="1" dirty="0"/>
              <a:t>So how can we predict the uncertainty based on its root cause?</a:t>
            </a:r>
          </a:p>
          <a:p>
            <a:pPr algn="ctr"/>
            <a:endParaRPr lang="en-US" sz="4400" b="1" dirty="0"/>
          </a:p>
          <a:p>
            <a:pPr algn="ctr"/>
            <a:endParaRPr lang="en-US" sz="4400" b="1" dirty="0"/>
          </a:p>
          <a:p>
            <a:pPr algn="ctr"/>
            <a:r>
              <a:rPr lang="en-US" sz="4400" b="1" dirty="0">
                <a:solidFill>
                  <a:srgbClr val="3366FF"/>
                </a:solidFill>
              </a:rPr>
              <a:t>Would it really help for our decision making?</a:t>
            </a:r>
          </a:p>
        </p:txBody>
      </p:sp>
    </p:spTree>
    <p:extLst>
      <p:ext uri="{BB962C8B-B14F-4D97-AF65-F5344CB8AC3E}">
        <p14:creationId xmlns:p14="http://schemas.microsoft.com/office/powerpoint/2010/main" val="2430713746"/>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Effect transition="in" filter="fade">
                                      <p:cBhvr>
                                        <p:cTn id="59" dur="500"/>
                                        <p:tgtEl>
                                          <p:spTgt spid="6">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fade">
                                      <p:cBhvr>
                                        <p:cTn id="64" dur="500"/>
                                        <p:tgtEl>
                                          <p:spTgt spid="6">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fade">
                                      <p:cBhvr>
                                        <p:cTn id="67" dur="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8">
                                            <p:txEl>
                                              <p:pRg st="1" end="1"/>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
                                            <p:txEl>
                                              <p:pRg st="3" end="3"/>
                                            </p:txEl>
                                          </p:spTgt>
                                        </p:tgtEl>
                                        <p:attrNameLst>
                                          <p:attrName>style.visibility</p:attrName>
                                        </p:attrNameLst>
                                      </p:cBhvr>
                                      <p:to>
                                        <p:strVal val="visible"/>
                                      </p:to>
                                    </p:set>
                                    <p:animEffect transition="in" filter="fade">
                                      <p:cBhvr>
                                        <p:cTn id="88" dur="500"/>
                                        <p:tgtEl>
                                          <p:spTgt spid="8">
                                            <p:txEl>
                                              <p:pRg st="3" end="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
                                            <p:txEl>
                                              <p:pRg st="5" end="5"/>
                                            </p:txEl>
                                          </p:spTgt>
                                        </p:tgtEl>
                                        <p:attrNameLst>
                                          <p:attrName>style.visibility</p:attrName>
                                        </p:attrNameLst>
                                      </p:cBhvr>
                                      <p:to>
                                        <p:strVal val="visible"/>
                                      </p:to>
                                    </p:set>
                                    <p:animEffect transition="in" filter="fade">
                                      <p:cBhvr>
                                        <p:cTn id="93" dur="1000"/>
                                        <p:tgtEl>
                                          <p:spTgt spid="8">
                                            <p:txEl>
                                              <p:pRg st="5" end="5"/>
                                            </p:txEl>
                                          </p:spTgt>
                                        </p:tgtEl>
                                      </p:cBhvr>
                                    </p:animEffect>
                                    <p:anim calcmode="lin" valueType="num">
                                      <p:cBhvr>
                                        <p:cTn id="9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95"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7" grpId="0"/>
      <p:bldP spid="20" grpId="0" animBg="1"/>
      <p:bldP spid="22" grpId="0"/>
      <p:bldP spid="23" grpId="0" animBg="1"/>
      <p:bldP spid="24" grpId="0"/>
      <p:bldP spid="25" grpId="0"/>
      <p:bldP spid="26" grpId="0"/>
      <p:bldP spid="27" grpId="0"/>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91B69B3E-2D6A-3E40-9DBB-4DC267C7E29B}"/>
              </a:ext>
            </a:extLst>
          </p:cNvPr>
          <p:cNvSpPr/>
          <p:nvPr/>
        </p:nvSpPr>
        <p:spPr>
          <a:xfrm>
            <a:off x="604433" y="3741728"/>
            <a:ext cx="11045955" cy="220643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ntent Placeholder 4"/>
          <p:cNvSpPr>
            <a:spLocks noGrp="1"/>
          </p:cNvSpPr>
          <p:nvPr>
            <p:ph sz="half" idx="2"/>
          </p:nvPr>
        </p:nvSpPr>
        <p:spPr>
          <a:xfrm>
            <a:off x="1447923" y="1297305"/>
            <a:ext cx="9968720" cy="2358189"/>
          </a:xfrm>
        </p:spPr>
        <p:txBody>
          <a:bodyPr>
            <a:normAutofit fontScale="77500" lnSpcReduction="20000"/>
          </a:bodyPr>
          <a:lstStyle/>
          <a:p>
            <a:pPr marL="0" lvl="0" indent="0">
              <a:lnSpc>
                <a:spcPct val="100000"/>
              </a:lnSpc>
              <a:spcBef>
                <a:spcPts val="0"/>
              </a:spcBef>
              <a:spcAft>
                <a:spcPts val="0"/>
              </a:spcAft>
              <a:buNone/>
            </a:pPr>
            <a:r>
              <a:rPr lang="en-US" sz="3200" b="1" i="1" dirty="0">
                <a:solidFill>
                  <a:prstClr val="black"/>
                </a:solidFill>
                <a:latin typeface="+mj-lt"/>
                <a:cs typeface="Segoe UI Light" panose="020B0502040204020203" pitchFamily="34" charset="0"/>
              </a:rPr>
              <a:t>Epistemic</a:t>
            </a:r>
            <a:r>
              <a:rPr lang="en-US" sz="3200" b="1" dirty="0">
                <a:solidFill>
                  <a:prstClr val="black"/>
                </a:solidFill>
                <a:latin typeface="+mj-lt"/>
                <a:cs typeface="Segoe UI Light" panose="020B0502040204020203" pitchFamily="34" charset="0"/>
              </a:rPr>
              <a:t> uncertainty (a.k.a. model/parameter uncertainty)</a:t>
            </a:r>
          </a:p>
          <a:p>
            <a:pPr lvl="0">
              <a:lnSpc>
                <a:spcPct val="100000"/>
              </a:lnSpc>
            </a:pPr>
            <a:r>
              <a:rPr lang="en-US" sz="2800" dirty="0">
                <a:solidFill>
                  <a:prstClr val="black">
                    <a:lumMod val="75000"/>
                    <a:lumOff val="25000"/>
                  </a:prstClr>
                </a:solidFill>
                <a:latin typeface="+mj-lt"/>
                <a:cs typeface="Segoe UI" panose="020B0502040204020203" pitchFamily="34" charset="0"/>
              </a:rPr>
              <a:t>Measures what model doesn’t know</a:t>
            </a:r>
          </a:p>
          <a:p>
            <a:pPr lvl="0">
              <a:lnSpc>
                <a:spcPct val="100000"/>
              </a:lnSpc>
            </a:pPr>
            <a:r>
              <a:rPr lang="en-US" sz="2800" dirty="0">
                <a:solidFill>
                  <a:prstClr val="black">
                    <a:lumMod val="75000"/>
                    <a:lumOff val="25000"/>
                  </a:prstClr>
                </a:solidFill>
                <a:latin typeface="+mj-lt"/>
                <a:cs typeface="Segoe UI" panose="020B0502040204020203" pitchFamily="34" charset="0"/>
              </a:rPr>
              <a:t>Due to </a:t>
            </a:r>
            <a:r>
              <a:rPr lang="en-US" sz="2800" b="1" dirty="0">
                <a:solidFill>
                  <a:prstClr val="black">
                    <a:lumMod val="75000"/>
                    <a:lumOff val="25000"/>
                  </a:prstClr>
                </a:solidFill>
                <a:latin typeface="+mj-lt"/>
                <a:cs typeface="Segoe UI" panose="020B0502040204020203" pitchFamily="34" charset="0"/>
              </a:rPr>
              <a:t>limited data and knowledge</a:t>
            </a:r>
          </a:p>
          <a:p>
            <a:pPr marL="0" lvl="0" indent="0">
              <a:lnSpc>
                <a:spcPct val="100000"/>
              </a:lnSpc>
              <a:spcBef>
                <a:spcPts val="0"/>
              </a:spcBef>
              <a:spcAft>
                <a:spcPts val="0"/>
              </a:spcAft>
              <a:buNone/>
            </a:pPr>
            <a:r>
              <a:rPr lang="en-US" sz="3200" b="1" i="1" dirty="0">
                <a:solidFill>
                  <a:prstClr val="black"/>
                </a:solidFill>
                <a:latin typeface="+mj-lt"/>
                <a:cs typeface="Segoe UI Light" panose="020B0502040204020203" pitchFamily="34" charset="0"/>
              </a:rPr>
              <a:t>Aleatoric</a:t>
            </a:r>
            <a:r>
              <a:rPr lang="en-US" sz="3200" b="1" dirty="0">
                <a:solidFill>
                  <a:prstClr val="black"/>
                </a:solidFill>
                <a:latin typeface="+mj-lt"/>
                <a:cs typeface="Segoe UI Light" panose="020B0502040204020203" pitchFamily="34" charset="0"/>
              </a:rPr>
              <a:t> uncertainty (a.k.a. data uncertainty)</a:t>
            </a:r>
          </a:p>
          <a:p>
            <a:pPr>
              <a:lnSpc>
                <a:spcPct val="100000"/>
              </a:lnSpc>
            </a:pPr>
            <a:r>
              <a:rPr lang="en-US" sz="3000" dirty="0">
                <a:solidFill>
                  <a:prstClr val="black">
                    <a:lumMod val="75000"/>
                    <a:lumOff val="25000"/>
                  </a:prstClr>
                </a:solidFill>
                <a:latin typeface="+mj-lt"/>
                <a:cs typeface="Segoe UI" panose="020B0502040204020203" pitchFamily="34" charset="0"/>
              </a:rPr>
              <a:t>Measures what you can’t understand from the data</a:t>
            </a:r>
          </a:p>
          <a:p>
            <a:pPr>
              <a:lnSpc>
                <a:spcPct val="100000"/>
              </a:lnSpc>
            </a:pPr>
            <a:r>
              <a:rPr lang="en-US" sz="3000" dirty="0">
                <a:solidFill>
                  <a:prstClr val="black">
                    <a:lumMod val="75000"/>
                    <a:lumOff val="25000"/>
                  </a:prstClr>
                </a:solidFill>
                <a:latin typeface="+mj-lt"/>
                <a:cs typeface="Segoe UI" panose="020B0502040204020203" pitchFamily="34" charset="0"/>
              </a:rPr>
              <a:t>Due to </a:t>
            </a:r>
            <a:r>
              <a:rPr lang="en-US" sz="3000" b="1" dirty="0">
                <a:solidFill>
                  <a:prstClr val="black">
                    <a:lumMod val="75000"/>
                    <a:lumOff val="25000"/>
                  </a:prstClr>
                </a:solidFill>
                <a:latin typeface="+mj-lt"/>
                <a:cs typeface="Segoe UI" panose="020B0502040204020203" pitchFamily="34" charset="0"/>
              </a:rPr>
              <a:t>randomness</a:t>
            </a:r>
          </a:p>
        </p:txBody>
      </p:sp>
      <p:sp>
        <p:nvSpPr>
          <p:cNvPr id="2" name="Title 1"/>
          <p:cNvSpPr>
            <a:spLocks noGrp="1"/>
          </p:cNvSpPr>
          <p:nvPr>
            <p:ph type="title"/>
          </p:nvPr>
        </p:nvSpPr>
        <p:spPr/>
        <p:txBody>
          <a:bodyPr>
            <a:normAutofit/>
          </a:bodyPr>
          <a:lstStyle/>
          <a:p>
            <a:pPr lvl="0"/>
            <a:r>
              <a:rPr lang="en-US" sz="3200" b="1" dirty="0">
                <a:latin typeface="Segoe UI Light" panose="020B0502040204020203" pitchFamily="34" charset="0"/>
                <a:cs typeface="Segoe UI Light" panose="020B0502040204020203" pitchFamily="34" charset="0"/>
              </a:rPr>
              <a:t>What </a:t>
            </a:r>
            <a:r>
              <a:rPr lang="en-US" b="1" dirty="0">
                <a:latin typeface="Segoe UI Light" panose="020B0502040204020203" pitchFamily="34" charset="0"/>
                <a:cs typeface="Segoe UI Light" panose="020B0502040204020203" pitchFamily="34" charset="0"/>
              </a:rPr>
              <a:t>types</a:t>
            </a:r>
            <a:r>
              <a:rPr lang="en-US" sz="3200" b="1" dirty="0">
                <a:latin typeface="Segoe UI Light" panose="020B0502040204020203" pitchFamily="34" charset="0"/>
                <a:cs typeface="Segoe UI Light" panose="020B0502040204020203" pitchFamily="34" charset="0"/>
              </a:rPr>
              <a:t> of uncertainty to model?</a:t>
            </a:r>
          </a:p>
        </p:txBody>
      </p:sp>
      <p:grpSp>
        <p:nvGrpSpPr>
          <p:cNvPr id="15" name="Group 14"/>
          <p:cNvGrpSpPr/>
          <p:nvPr/>
        </p:nvGrpSpPr>
        <p:grpSpPr>
          <a:xfrm>
            <a:off x="698659" y="1297305"/>
            <a:ext cx="558179" cy="409838"/>
            <a:chOff x="8955377" y="-60520"/>
            <a:chExt cx="558179" cy="409838"/>
          </a:xfrm>
        </p:grpSpPr>
        <p:sp>
          <p:nvSpPr>
            <p:cNvPr id="10" name="Oval 9"/>
            <p:cNvSpPr/>
            <p:nvPr/>
          </p:nvSpPr>
          <p:spPr>
            <a:xfrm>
              <a:off x="9027020" y="-60520"/>
              <a:ext cx="409838" cy="40983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a:spLocks noChangeAspect="1"/>
            </p:cNvSpPr>
            <p:nvPr/>
          </p:nvSpPr>
          <p:spPr>
            <a:xfrm>
              <a:off x="8955377" y="-44230"/>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6" name="Group 15"/>
          <p:cNvGrpSpPr/>
          <p:nvPr/>
        </p:nvGrpSpPr>
        <p:grpSpPr>
          <a:xfrm>
            <a:off x="775357" y="3849770"/>
            <a:ext cx="558179" cy="409838"/>
            <a:chOff x="8955377" y="613971"/>
            <a:chExt cx="558179" cy="409838"/>
          </a:xfrm>
        </p:grpSpPr>
        <p:sp>
          <p:nvSpPr>
            <p:cNvPr id="13" name="Oval 12"/>
            <p:cNvSpPr/>
            <p:nvPr/>
          </p:nvSpPr>
          <p:spPr>
            <a:xfrm>
              <a:off x="9027020" y="613971"/>
              <a:ext cx="409838" cy="40983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a:spLocks noChangeAspect="1"/>
            </p:cNvSpPr>
            <p:nvPr/>
          </p:nvSpPr>
          <p:spPr>
            <a:xfrm>
              <a:off x="8955377" y="630261"/>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
          <p:cNvSpPr txBox="1">
            <a:spLocks/>
          </p:cNvSpPr>
          <p:nvPr/>
        </p:nvSpPr>
        <p:spPr>
          <a:xfrm>
            <a:off x="573022" y="6143836"/>
            <a:ext cx="11045955" cy="49564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0"/>
              </a:spcAft>
              <a:buNone/>
            </a:pPr>
            <a:r>
              <a:rPr lang="en-NZ" sz="1200" dirty="0"/>
              <a:t>[1] Alex Kendall and Yarin Gal. </a:t>
            </a:r>
            <a:r>
              <a:rPr lang="en-NZ" sz="1200" b="1" dirty="0"/>
              <a:t>What Uncertainties Do We Need in Bayesian Deep Learning for Computer Vision?</a:t>
            </a:r>
            <a:r>
              <a:rPr lang="en-NZ" sz="1200" dirty="0"/>
              <a:t> </a:t>
            </a:r>
            <a:r>
              <a:rPr lang="en-US" altLang="zh-CN" sz="1200" dirty="0"/>
              <a:t>NIPS</a:t>
            </a:r>
            <a:r>
              <a:rPr lang="en-NZ" sz="1200" dirty="0"/>
              <a:t> 2017.</a:t>
            </a:r>
          </a:p>
          <a:p>
            <a:pPr marL="0" indent="0">
              <a:lnSpc>
                <a:spcPct val="110000"/>
              </a:lnSpc>
              <a:spcBef>
                <a:spcPts val="0"/>
              </a:spcBef>
              <a:spcAft>
                <a:spcPts val="0"/>
              </a:spcAft>
              <a:buNone/>
            </a:pPr>
            <a:r>
              <a:rPr lang="en-NZ" sz="1200" dirty="0"/>
              <a:t>[2] </a:t>
            </a:r>
            <a:r>
              <a:rPr lang="en-NZ" sz="1200" dirty="0" err="1"/>
              <a:t>Audun</a:t>
            </a:r>
            <a:r>
              <a:rPr lang="en-NZ" sz="1200" dirty="0"/>
              <a:t> </a:t>
            </a:r>
            <a:r>
              <a:rPr lang="en-NZ" sz="1200" dirty="0" err="1"/>
              <a:t>Jøsang</a:t>
            </a:r>
            <a:r>
              <a:rPr lang="en-NZ" sz="1200" dirty="0"/>
              <a:t>, Jin-Hee Cho, and Feng Chen. </a:t>
            </a:r>
            <a:r>
              <a:rPr lang="en-NZ" sz="1200" b="1" dirty="0"/>
              <a:t>Uncertainty Characteristics of Subjective Opinions</a:t>
            </a:r>
            <a:r>
              <a:rPr lang="en-US" altLang="zh-CN" sz="1200" b="1" dirty="0"/>
              <a:t>.</a:t>
            </a:r>
            <a:r>
              <a:rPr lang="en-NZ" sz="1200" dirty="0"/>
              <a:t> </a:t>
            </a:r>
            <a:r>
              <a:rPr lang="en-US" altLang="zh-CN" sz="1200" dirty="0"/>
              <a:t>FUSION</a:t>
            </a:r>
            <a:r>
              <a:rPr lang="zh-CN" altLang="en-US" sz="1200" dirty="0"/>
              <a:t> </a:t>
            </a:r>
            <a:r>
              <a:rPr lang="en-NZ" sz="1200" dirty="0"/>
              <a:t>201</a:t>
            </a:r>
            <a:r>
              <a:rPr lang="en-US" altLang="zh-CN" sz="1200" dirty="0"/>
              <a:t>8</a:t>
            </a:r>
            <a:r>
              <a:rPr lang="en-NZ" sz="1200" dirty="0"/>
              <a:t>.</a:t>
            </a:r>
          </a:p>
        </p:txBody>
      </p:sp>
      <p:cxnSp>
        <p:nvCxnSpPr>
          <p:cNvPr id="18" name="Straight Connector 17"/>
          <p:cNvCxnSpPr/>
          <p:nvPr/>
        </p:nvCxnSpPr>
        <p:spPr>
          <a:xfrm>
            <a:off x="604434" y="6020267"/>
            <a:ext cx="109831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5C8D8FD-391E-F549-AF59-B1D9905AB087}"/>
              </a:ext>
            </a:extLst>
          </p:cNvPr>
          <p:cNvSpPr txBox="1">
            <a:spLocks/>
          </p:cNvSpPr>
          <p:nvPr/>
        </p:nvSpPr>
        <p:spPr>
          <a:xfrm>
            <a:off x="9414190" y="1749598"/>
            <a:ext cx="2059543" cy="927875"/>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dirty="0">
                <a:solidFill>
                  <a:srgbClr val="DD462F"/>
                </a:solidFill>
                <a:latin typeface="Segoe UI Light" panose="020B0502040204020203" pitchFamily="34" charset="0"/>
                <a:cs typeface="Segoe UI Light" panose="020B0502040204020203" pitchFamily="34" charset="0"/>
              </a:rPr>
              <a:t>Probabilistic</a:t>
            </a:r>
          </a:p>
          <a:p>
            <a:r>
              <a:rPr lang="en-US" altLang="zh-CN" dirty="0">
                <a:solidFill>
                  <a:srgbClr val="DD462F"/>
                </a:solidFill>
                <a:latin typeface="Segoe UI Light" panose="020B0502040204020203" pitchFamily="34" charset="0"/>
                <a:cs typeface="Segoe UI Light" panose="020B0502040204020203" pitchFamily="34" charset="0"/>
              </a:rPr>
              <a:t>Uncertainty</a:t>
            </a:r>
            <a:endParaRPr lang="en-US" dirty="0">
              <a:solidFill>
                <a:srgbClr val="DD462F"/>
              </a:solidFill>
              <a:latin typeface="Segoe UI Light" panose="020B0502040204020203" pitchFamily="34" charset="0"/>
              <a:cs typeface="Segoe UI Light" panose="020B0502040204020203" pitchFamily="34" charset="0"/>
            </a:endParaRPr>
          </a:p>
        </p:txBody>
      </p:sp>
      <p:sp>
        <p:nvSpPr>
          <p:cNvPr id="19" name="Title 1">
            <a:extLst>
              <a:ext uri="{FF2B5EF4-FFF2-40B4-BE49-F238E27FC236}">
                <a16:creationId xmlns:a16="http://schemas.microsoft.com/office/drawing/2014/main" id="{ABE1725F-2C8B-2F40-803C-DD3F003F05E4}"/>
              </a:ext>
            </a:extLst>
          </p:cNvPr>
          <p:cNvSpPr txBox="1">
            <a:spLocks/>
          </p:cNvSpPr>
          <p:nvPr/>
        </p:nvSpPr>
        <p:spPr>
          <a:xfrm>
            <a:off x="9076099" y="4406503"/>
            <a:ext cx="2968000" cy="112656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b="1" dirty="0">
                <a:solidFill>
                  <a:srgbClr val="DD462F"/>
                </a:solidFill>
                <a:latin typeface="Segoe UI Light" panose="020B0502040204020203" pitchFamily="34" charset="0"/>
                <a:cs typeface="Segoe UI Light" panose="020B0502040204020203" pitchFamily="34" charset="0"/>
              </a:rPr>
              <a:t>Evidential</a:t>
            </a:r>
            <a:r>
              <a:rPr lang="zh-CN" altLang="en-US" b="1" dirty="0">
                <a:solidFill>
                  <a:srgbClr val="DD462F"/>
                </a:solidFill>
                <a:latin typeface="Segoe UI Light" panose="020B0502040204020203" pitchFamily="34" charset="0"/>
                <a:cs typeface="Segoe UI Light" panose="020B0502040204020203" pitchFamily="34" charset="0"/>
              </a:rPr>
              <a:t> </a:t>
            </a:r>
            <a:r>
              <a:rPr lang="en-US" altLang="zh-CN" b="1" dirty="0">
                <a:solidFill>
                  <a:srgbClr val="DD462F"/>
                </a:solidFill>
                <a:latin typeface="Segoe UI Light" panose="020B0502040204020203" pitchFamily="34" charset="0"/>
                <a:cs typeface="Segoe UI Light" panose="020B0502040204020203" pitchFamily="34" charset="0"/>
              </a:rPr>
              <a:t>Uncertainty</a:t>
            </a:r>
          </a:p>
        </p:txBody>
      </p:sp>
      <p:sp>
        <p:nvSpPr>
          <p:cNvPr id="3" name="右箭头 2">
            <a:extLst>
              <a:ext uri="{FF2B5EF4-FFF2-40B4-BE49-F238E27FC236}">
                <a16:creationId xmlns:a16="http://schemas.microsoft.com/office/drawing/2014/main" id="{1111873E-1BC1-2C42-BA43-A609FCEF1BEF}"/>
              </a:ext>
            </a:extLst>
          </p:cNvPr>
          <p:cNvSpPr/>
          <p:nvPr/>
        </p:nvSpPr>
        <p:spPr>
          <a:xfrm>
            <a:off x="8654579" y="4757061"/>
            <a:ext cx="843040" cy="425446"/>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右箭头 19">
            <a:extLst>
              <a:ext uri="{FF2B5EF4-FFF2-40B4-BE49-F238E27FC236}">
                <a16:creationId xmlns:a16="http://schemas.microsoft.com/office/drawing/2014/main" id="{DD43493E-33ED-1846-99D9-DA66A2762491}"/>
              </a:ext>
            </a:extLst>
          </p:cNvPr>
          <p:cNvSpPr/>
          <p:nvPr/>
        </p:nvSpPr>
        <p:spPr>
          <a:xfrm>
            <a:off x="8427720" y="1975340"/>
            <a:ext cx="815199" cy="417339"/>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Content Placeholder 4">
            <a:extLst>
              <a:ext uri="{FF2B5EF4-FFF2-40B4-BE49-F238E27FC236}">
                <a16:creationId xmlns:a16="http://schemas.microsoft.com/office/drawing/2014/main" id="{E14D3655-B120-BA42-B9E5-F12E5D1C2AD3}"/>
              </a:ext>
            </a:extLst>
          </p:cNvPr>
          <p:cNvSpPr txBox="1">
            <a:spLocks/>
          </p:cNvSpPr>
          <p:nvPr/>
        </p:nvSpPr>
        <p:spPr>
          <a:xfrm>
            <a:off x="1405179" y="3942088"/>
            <a:ext cx="8191464" cy="22420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600"/>
              </a:spcBef>
              <a:spcAft>
                <a:spcPts val="6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Font typeface="Arial" panose="020B0604020202020204" pitchFamily="34" charset="0"/>
              <a:buNone/>
            </a:pPr>
            <a:r>
              <a:rPr lang="en" altLang="zh-CN" sz="2800" b="1" i="1" dirty="0">
                <a:solidFill>
                  <a:prstClr val="black"/>
                </a:solidFill>
                <a:cs typeface="Segoe UI Light" panose="020B0502040204020203" pitchFamily="34" charset="0"/>
              </a:rPr>
              <a:t>Vacuity</a:t>
            </a:r>
            <a:r>
              <a:rPr lang="en" altLang="zh-CN" sz="2800" b="1" dirty="0">
                <a:solidFill>
                  <a:prstClr val="black"/>
                </a:solidFill>
                <a:cs typeface="Segoe UI Light" panose="020B0502040204020203" pitchFamily="34" charset="0"/>
              </a:rPr>
              <a:t> uncertainty </a:t>
            </a:r>
            <a:r>
              <a:rPr lang="en" altLang="zh-CN" sz="2800" dirty="0">
                <a:solidFill>
                  <a:prstClr val="black"/>
                </a:solidFill>
                <a:cs typeface="Segoe UI Light" panose="020B0502040204020203" pitchFamily="34" charset="0"/>
              </a:rPr>
              <a:t>(a.k.a. ignorance)</a:t>
            </a:r>
            <a:endParaRPr lang="en" altLang="zh-CN" sz="2800" b="1" dirty="0">
              <a:solidFill>
                <a:prstClr val="black"/>
              </a:solidFill>
              <a:cs typeface="Segoe UI Light" panose="020B0502040204020203" pitchFamily="34" charset="0"/>
            </a:endParaRPr>
          </a:p>
          <a:p>
            <a:pPr>
              <a:lnSpc>
                <a:spcPct val="100000"/>
              </a:lnSpc>
            </a:pPr>
            <a:r>
              <a:rPr lang="en" altLang="zh-CN" sz="2400" dirty="0">
                <a:solidFill>
                  <a:prstClr val="black">
                    <a:lumMod val="75000"/>
                    <a:lumOff val="25000"/>
                  </a:prstClr>
                </a:solidFill>
                <a:latin typeface="+mj-lt"/>
                <a:cs typeface="Segoe UI" panose="020B0502040204020203" pitchFamily="34" charset="0"/>
              </a:rPr>
              <a:t>Measures uncertainty due to </a:t>
            </a:r>
            <a:r>
              <a:rPr lang="en" altLang="zh-CN" sz="2400" b="1" dirty="0">
                <a:solidFill>
                  <a:prstClr val="black">
                    <a:lumMod val="75000"/>
                    <a:lumOff val="25000"/>
                  </a:prstClr>
                </a:solidFill>
                <a:latin typeface="+mj-lt"/>
                <a:cs typeface="Segoe UI" panose="020B0502040204020203" pitchFamily="34" charset="0"/>
              </a:rPr>
              <a:t>a lack of evidence</a:t>
            </a:r>
          </a:p>
          <a:p>
            <a:pPr marL="0" indent="0">
              <a:lnSpc>
                <a:spcPct val="100000"/>
              </a:lnSpc>
              <a:spcBef>
                <a:spcPts val="0"/>
              </a:spcBef>
              <a:spcAft>
                <a:spcPts val="0"/>
              </a:spcAft>
              <a:buNone/>
            </a:pPr>
            <a:r>
              <a:rPr lang="en" altLang="zh-CN" sz="2800" b="1" i="1" dirty="0">
                <a:solidFill>
                  <a:prstClr val="black"/>
                </a:solidFill>
                <a:cs typeface="Segoe UI Light" panose="020B0502040204020203" pitchFamily="34" charset="0"/>
              </a:rPr>
              <a:t>Dissonance</a:t>
            </a:r>
            <a:r>
              <a:rPr lang="en" altLang="zh-CN" sz="2800" b="1" dirty="0">
                <a:solidFill>
                  <a:prstClr val="black"/>
                </a:solidFill>
                <a:cs typeface="Segoe UI Light" panose="020B0502040204020203" pitchFamily="34" charset="0"/>
              </a:rPr>
              <a:t> uncertainty</a:t>
            </a:r>
          </a:p>
          <a:p>
            <a:pPr>
              <a:lnSpc>
                <a:spcPct val="100000"/>
              </a:lnSpc>
            </a:pPr>
            <a:r>
              <a:rPr lang="en" altLang="zh-CN" sz="2400" dirty="0">
                <a:solidFill>
                  <a:prstClr val="black">
                    <a:lumMod val="75000"/>
                    <a:lumOff val="25000"/>
                  </a:prstClr>
                </a:solidFill>
                <a:latin typeface="+mj-lt"/>
                <a:cs typeface="Segoe UI" panose="020B0502040204020203" pitchFamily="34" charset="0"/>
              </a:rPr>
              <a:t>Measures uncertainty due to </a:t>
            </a:r>
            <a:r>
              <a:rPr lang="en" altLang="zh-CN" sz="2400" b="1" dirty="0">
                <a:solidFill>
                  <a:prstClr val="black">
                    <a:lumMod val="75000"/>
                    <a:lumOff val="25000"/>
                  </a:prstClr>
                </a:solidFill>
                <a:latin typeface="+mj-lt"/>
                <a:cs typeface="Segoe UI" panose="020B0502040204020203" pitchFamily="34" charset="0"/>
              </a:rPr>
              <a:t>conflicting evidence</a:t>
            </a:r>
          </a:p>
        </p:txBody>
      </p:sp>
      <p:cxnSp>
        <p:nvCxnSpPr>
          <p:cNvPr id="24" name="直线连接符 23">
            <a:extLst>
              <a:ext uri="{FF2B5EF4-FFF2-40B4-BE49-F238E27FC236}">
                <a16:creationId xmlns:a16="http://schemas.microsoft.com/office/drawing/2014/main" id="{FF1182A2-97AA-F549-88DF-0A704444E0E2}"/>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040481"/>
      </p:ext>
    </p:extLst>
  </p:cSld>
  <p:clrMapOvr>
    <a:masterClrMapping/>
  </p:clrMapOvr>
  <mc:AlternateContent xmlns:mc="http://schemas.openxmlformats.org/markup-compatibility/2006" xmlns:p14="http://schemas.microsoft.com/office/powerpoint/2010/main">
    <mc:Choice Requires="p14">
      <p:transition p14:dur="10" advTm="25636"/>
    </mc:Choice>
    <mc:Fallback xmlns="">
      <p:transition advTm="25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12" grpId="0"/>
      <p:bldP spid="17" grpId="0"/>
      <p:bldP spid="19" grpId="0"/>
      <p:bldP spid="3" grpId="0" animBg="1"/>
      <p:bldP spid="20"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latin typeface="Segoe UI Light" panose="020B0502040204020203" pitchFamily="34" charset="0"/>
                <a:cs typeface="Segoe UI Light" panose="020B0502040204020203" pitchFamily="34" charset="0"/>
              </a:rPr>
              <a:t>Evidential Uncertainty</a:t>
            </a:r>
          </a:p>
        </p:txBody>
      </p:sp>
      <p:sp>
        <p:nvSpPr>
          <p:cNvPr id="10" name="Title 2">
            <a:extLst>
              <a:ext uri="{FF2B5EF4-FFF2-40B4-BE49-F238E27FC236}">
                <a16:creationId xmlns:a16="http://schemas.microsoft.com/office/drawing/2014/main" id="{9C6605E7-1707-7142-A876-CF442AD20572}"/>
              </a:ext>
            </a:extLst>
          </p:cNvPr>
          <p:cNvSpPr txBox="1">
            <a:spLocks/>
          </p:cNvSpPr>
          <p:nvPr/>
        </p:nvSpPr>
        <p:spPr>
          <a:xfrm>
            <a:off x="645155" y="5722969"/>
            <a:ext cx="11177149" cy="94437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b="1" dirty="0">
                <a:solidFill>
                  <a:srgbClr val="DD462F"/>
                </a:solidFill>
                <a:latin typeface="Segoe UI Light" panose="020B0502040204020203" pitchFamily="34" charset="0"/>
                <a:cs typeface="Segoe UI Light" panose="020B0502040204020203" pitchFamily="34" charset="0"/>
              </a:rPr>
              <a:t>A subjective opinion modeled based on `Subjective Logic’ which uses Dirichlet distribution to measure multiple dimensions of uncertainty in classification tasks</a:t>
            </a:r>
          </a:p>
        </p:txBody>
      </p:sp>
      <p:sp>
        <p:nvSpPr>
          <p:cNvPr id="12" name="左右箭头 11">
            <a:extLst>
              <a:ext uri="{FF2B5EF4-FFF2-40B4-BE49-F238E27FC236}">
                <a16:creationId xmlns:a16="http://schemas.microsoft.com/office/drawing/2014/main" id="{FB08BEB0-66AC-1242-A63E-F0B81BD93259}"/>
              </a:ext>
            </a:extLst>
          </p:cNvPr>
          <p:cNvSpPr/>
          <p:nvPr/>
        </p:nvSpPr>
        <p:spPr>
          <a:xfrm>
            <a:off x="5040334" y="4290801"/>
            <a:ext cx="2544172" cy="570967"/>
          </a:xfrm>
          <a:prstGeom prst="lef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6" name="Picture 2">
            <a:extLst>
              <a:ext uri="{FF2B5EF4-FFF2-40B4-BE49-F238E27FC236}">
                <a16:creationId xmlns:a16="http://schemas.microsoft.com/office/drawing/2014/main" id="{D15AC77F-749E-D646-A15E-6B4FF7E12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876" y="3169493"/>
            <a:ext cx="3014260" cy="19579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itle 2">
                <a:extLst>
                  <a:ext uri="{FF2B5EF4-FFF2-40B4-BE49-F238E27FC236}">
                    <a16:creationId xmlns:a16="http://schemas.microsoft.com/office/drawing/2014/main" id="{A9B63AE6-96E9-534B-AA34-B4F35FAAECAF}"/>
                  </a:ext>
                </a:extLst>
              </p:cNvPr>
              <p:cNvSpPr txBox="1">
                <a:spLocks/>
              </p:cNvSpPr>
              <p:nvPr/>
            </p:nvSpPr>
            <p:spPr>
              <a:xfrm>
                <a:off x="343620" y="3594880"/>
                <a:ext cx="2779742" cy="451672"/>
              </a:xfrm>
              <a:prstGeom prst="rect">
                <a:avLst/>
              </a:prstGeom>
            </p:spPr>
            <p:txBody>
              <a:bodyPr vert="horz" lIns="91440" tIns="45720" rIns="91440" bIns="45720" rtlCol="0" anchor="b"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cs typeface="Segoe UI Light" panose="020B0502040204020203" pitchFamily="34" charset="0"/>
                        </a:rPr>
                        <m:t>𝑒</m:t>
                      </m:r>
                      <m:r>
                        <a:rPr lang="zh-CN" altLang="en-US" sz="2400" i="1" dirty="0">
                          <a:latin typeface="Cambria Math" panose="02040503050406030204" pitchFamily="18" charset="0"/>
                          <a:cs typeface="Segoe UI Light" panose="020B0502040204020203" pitchFamily="34" charset="0"/>
                        </a:rPr>
                        <m:t> </m:t>
                      </m:r>
                      <m:r>
                        <a:rPr lang="en-US" altLang="zh-CN" sz="2400" i="1" dirty="0">
                          <a:latin typeface="Cambria Math" panose="02040503050406030204" pitchFamily="18" charset="0"/>
                          <a:cs typeface="Segoe UI Light" panose="020B0502040204020203" pitchFamily="34" charset="0"/>
                        </a:rPr>
                        <m:t>=</m:t>
                      </m:r>
                      <m:r>
                        <a:rPr lang="zh-CN" altLang="en-US" sz="2400" i="1" dirty="0">
                          <a:latin typeface="Cambria Math" panose="02040503050406030204" pitchFamily="18" charset="0"/>
                          <a:cs typeface="Segoe UI Light" panose="020B0502040204020203" pitchFamily="34" charset="0"/>
                        </a:rPr>
                        <m:t> </m:t>
                      </m:r>
                      <m:r>
                        <a:rPr lang="en-US" altLang="zh-CN" sz="2400" i="1" dirty="0">
                          <a:latin typeface="Cambria Math" panose="02040503050406030204" pitchFamily="18" charset="0"/>
                          <a:cs typeface="Segoe UI Light" panose="020B0502040204020203" pitchFamily="34" charset="0"/>
                        </a:rPr>
                        <m:t>[</m:t>
                      </m:r>
                      <m:sSub>
                        <m:sSubPr>
                          <m:ctrlPr>
                            <a:rPr lang="en-US" altLang="zh-CN" sz="2400" b="0" i="1" dirty="0" smtClean="0">
                              <a:latin typeface="Cambria Math" panose="02040503050406030204" pitchFamily="18" charset="0"/>
                              <a:cs typeface="Segoe UI Light" panose="020B0502040204020203" pitchFamily="34" charset="0"/>
                            </a:rPr>
                          </m:ctrlPr>
                        </m:sSubPr>
                        <m:e>
                          <m:r>
                            <a:rPr lang="en-US" altLang="zh-CN" sz="2400" i="1" dirty="0">
                              <a:latin typeface="Cambria Math" panose="02040503050406030204" pitchFamily="18" charset="0"/>
                              <a:cs typeface="Segoe UI Light" panose="020B0502040204020203" pitchFamily="34" charset="0"/>
                            </a:rPr>
                            <m:t>𝑒</m:t>
                          </m:r>
                        </m:e>
                        <m:sub>
                          <m:r>
                            <a:rPr lang="en-US" altLang="zh-CN" sz="2400" i="1" dirty="0">
                              <a:latin typeface="Cambria Math" panose="02040503050406030204" pitchFamily="18" charset="0"/>
                              <a:cs typeface="Segoe UI Light" panose="020B0502040204020203" pitchFamily="34" charset="0"/>
                            </a:rPr>
                            <m:t>1</m:t>
                          </m:r>
                        </m:sub>
                      </m:sSub>
                      <m:r>
                        <a:rPr lang="en-US" altLang="zh-CN" sz="2400" i="1" dirty="0">
                          <a:latin typeface="Cambria Math" panose="02040503050406030204" pitchFamily="18" charset="0"/>
                          <a:cs typeface="Segoe UI Light" panose="020B0502040204020203" pitchFamily="34" charset="0"/>
                        </a:rPr>
                        <m:t>,</m:t>
                      </m:r>
                      <m:r>
                        <a:rPr lang="en-US" altLang="zh-CN" sz="2400" b="0" i="1" dirty="0" smtClean="0">
                          <a:latin typeface="Cambria Math" panose="02040503050406030204" pitchFamily="18" charset="0"/>
                          <a:cs typeface="Segoe UI Light" panose="020B0502040204020203" pitchFamily="34" charset="0"/>
                        </a:rPr>
                        <m:t>…</m:t>
                      </m:r>
                      <m:r>
                        <a:rPr lang="en-US" altLang="zh-CN" sz="2400" i="1" dirty="0">
                          <a:latin typeface="Cambria Math" panose="02040503050406030204" pitchFamily="18" charset="0"/>
                          <a:cs typeface="Segoe UI Light" panose="020B0502040204020203" pitchFamily="34" charset="0"/>
                        </a:rPr>
                        <m:t>,</m:t>
                      </m:r>
                      <m:r>
                        <a:rPr lang="zh-CN" altLang="en-US" sz="2400" i="1" dirty="0">
                          <a:latin typeface="Cambria Math" panose="02040503050406030204" pitchFamily="18" charset="0"/>
                          <a:cs typeface="Segoe UI Light" panose="020B0502040204020203" pitchFamily="34" charset="0"/>
                        </a:rPr>
                        <m:t> </m:t>
                      </m:r>
                      <m:sSub>
                        <m:sSubPr>
                          <m:ctrlPr>
                            <a:rPr lang="en-US" altLang="zh-CN" sz="2400" b="0" i="1" dirty="0" smtClean="0">
                              <a:latin typeface="Cambria Math" panose="02040503050406030204" pitchFamily="18" charset="0"/>
                              <a:cs typeface="Segoe UI Light" panose="020B0502040204020203" pitchFamily="34" charset="0"/>
                            </a:rPr>
                          </m:ctrlPr>
                        </m:sSubPr>
                        <m:e>
                          <m:r>
                            <a:rPr lang="en-US" altLang="zh-CN" sz="2400" i="1" dirty="0" err="1">
                              <a:latin typeface="Cambria Math" panose="02040503050406030204" pitchFamily="18" charset="0"/>
                              <a:cs typeface="Segoe UI Light" panose="020B0502040204020203" pitchFamily="34" charset="0"/>
                            </a:rPr>
                            <m:t>𝑒</m:t>
                          </m:r>
                        </m:e>
                        <m:sub>
                          <m:r>
                            <a:rPr lang="en-US" altLang="zh-CN" sz="2400" b="0" i="1" dirty="0" smtClean="0">
                              <a:latin typeface="Cambria Math" panose="02040503050406030204" pitchFamily="18" charset="0"/>
                              <a:cs typeface="Segoe UI Light" panose="020B0502040204020203" pitchFamily="34" charset="0"/>
                            </a:rPr>
                            <m:t>𝐾</m:t>
                          </m:r>
                        </m:sub>
                      </m:sSub>
                      <m:r>
                        <a:rPr lang="en-US" altLang="zh-CN" sz="2400" i="1" dirty="0">
                          <a:latin typeface="Cambria Math" panose="02040503050406030204" pitchFamily="18" charset="0"/>
                          <a:cs typeface="Segoe UI Light" panose="020B0502040204020203" pitchFamily="34" charset="0"/>
                        </a:rPr>
                        <m:t>]</m:t>
                      </m:r>
                    </m:oMath>
                  </m:oMathPara>
                </a14:m>
                <a:endParaRPr lang="en-US" altLang="zh-CN" sz="2400" i="1" dirty="0">
                  <a:latin typeface="Segoe UI Light" panose="020B0502040204020203" pitchFamily="34" charset="0"/>
                  <a:cs typeface="Segoe UI Light" panose="020B0502040204020203" pitchFamily="34" charset="0"/>
                </a:endParaRPr>
              </a:p>
            </p:txBody>
          </p:sp>
        </mc:Choice>
        <mc:Fallback xmlns="">
          <p:sp>
            <p:nvSpPr>
              <p:cNvPr id="20" name="Title 2">
                <a:extLst>
                  <a:ext uri="{FF2B5EF4-FFF2-40B4-BE49-F238E27FC236}">
                    <a16:creationId xmlns:a16="http://schemas.microsoft.com/office/drawing/2014/main" id="{A9B63AE6-96E9-534B-AA34-B4F35FAAECAF}"/>
                  </a:ext>
                </a:extLst>
              </p:cNvPr>
              <p:cNvSpPr txBox="1">
                <a:spLocks noRot="1" noChangeAspect="1" noMove="1" noResize="1" noEditPoints="1" noAdjustHandles="1" noChangeArrowheads="1" noChangeShapeType="1" noTextEdit="1"/>
              </p:cNvSpPr>
              <p:nvPr/>
            </p:nvSpPr>
            <p:spPr>
              <a:xfrm>
                <a:off x="343620" y="3594880"/>
                <a:ext cx="2779742" cy="451672"/>
              </a:xfrm>
              <a:prstGeom prst="rect">
                <a:avLst/>
              </a:prstGeom>
              <a:blipFill>
                <a:blip r:embed="rId4"/>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itle 2">
                <a:extLst>
                  <a:ext uri="{FF2B5EF4-FFF2-40B4-BE49-F238E27FC236}">
                    <a16:creationId xmlns:a16="http://schemas.microsoft.com/office/drawing/2014/main" id="{8B5990E6-A7DA-5647-B39A-8D64D7364CEE}"/>
                  </a:ext>
                </a:extLst>
              </p:cNvPr>
              <p:cNvSpPr txBox="1">
                <a:spLocks/>
              </p:cNvSpPr>
              <p:nvPr/>
            </p:nvSpPr>
            <p:spPr>
              <a:xfrm>
                <a:off x="687495" y="5182817"/>
                <a:ext cx="5822948" cy="762266"/>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b="0" dirty="0">
                    <a:cs typeface="Segoe UI Light" panose="020B0502040204020203" pitchFamily="34" charset="0"/>
                  </a:rPr>
                  <a:t>where </a:t>
                </a:r>
                <a14:m>
                  <m:oMath xmlns:m="http://schemas.openxmlformats.org/officeDocument/2006/math">
                    <m:r>
                      <a:rPr lang="en-US" altLang="zh-CN" sz="2400" b="0" i="1" smtClean="0">
                        <a:latin typeface="Cambria Math" panose="02040503050406030204" pitchFamily="18" charset="0"/>
                        <a:cs typeface="Segoe UI Light" panose="020B0502040204020203" pitchFamily="34" charset="0"/>
                      </a:rPr>
                      <m:t>𝑢</m:t>
                    </m:r>
                  </m:oMath>
                </a14:m>
                <a:r>
                  <a:rPr lang="en-US" altLang="zh-CN" sz="2400" i="1" dirty="0">
                    <a:latin typeface="Segoe UI Light" panose="020B0502040204020203" pitchFamily="34" charset="0"/>
                    <a:cs typeface="Segoe UI Light" panose="020B0502040204020203" pitchFamily="34" charset="0"/>
                  </a:rPr>
                  <a:t> </a:t>
                </a:r>
                <a:r>
                  <a:rPr lang="en-US" altLang="zh-CN" sz="2200" dirty="0">
                    <a:latin typeface="Segoe UI Light" panose="020B0502040204020203" pitchFamily="34" charset="0"/>
                    <a:cs typeface="Segoe UI Light" panose="020B0502040204020203" pitchFamily="34" charset="0"/>
                  </a:rPr>
                  <a:t>is vacuity and </a:t>
                </a:r>
                <a14:m>
                  <m:oMath xmlns:m="http://schemas.openxmlformats.org/officeDocument/2006/math">
                    <m:r>
                      <a:rPr lang="en-US" altLang="zh-CN" sz="2200" b="0" i="1" smtClean="0">
                        <a:latin typeface="Cambria Math" panose="02040503050406030204" pitchFamily="18" charset="0"/>
                        <a:cs typeface="Segoe UI Light" panose="020B0502040204020203" pitchFamily="34" charset="0"/>
                      </a:rPr>
                      <m:t>𝛼</m:t>
                    </m:r>
                  </m:oMath>
                </a14:m>
                <a:r>
                  <a:rPr lang="en-US" altLang="zh-CN" sz="2200" dirty="0">
                    <a:latin typeface="Segoe UI Light" panose="020B0502040204020203" pitchFamily="34" charset="0"/>
                    <a:cs typeface="Segoe UI Light" panose="020B0502040204020203" pitchFamily="34" charset="0"/>
                  </a:rPr>
                  <a:t> is the strength of each singleton belief.</a:t>
                </a:r>
                <a:endParaRPr lang="en-US" altLang="zh-CN" sz="2400" dirty="0">
                  <a:latin typeface="Segoe UI Light" panose="020B0502040204020203" pitchFamily="34" charset="0"/>
                  <a:cs typeface="Segoe UI Light" panose="020B0502040204020203" pitchFamily="34" charset="0"/>
                </a:endParaRPr>
              </a:p>
            </p:txBody>
          </p:sp>
        </mc:Choice>
        <mc:Fallback>
          <p:sp>
            <p:nvSpPr>
              <p:cNvPr id="21" name="Title 2">
                <a:extLst>
                  <a:ext uri="{FF2B5EF4-FFF2-40B4-BE49-F238E27FC236}">
                    <a16:creationId xmlns:a16="http://schemas.microsoft.com/office/drawing/2014/main" id="{8B5990E6-A7DA-5647-B39A-8D64D7364CEE}"/>
                  </a:ext>
                </a:extLst>
              </p:cNvPr>
              <p:cNvSpPr txBox="1">
                <a:spLocks noRot="1" noChangeAspect="1" noMove="1" noResize="1" noEditPoints="1" noAdjustHandles="1" noChangeArrowheads="1" noChangeShapeType="1" noTextEdit="1"/>
              </p:cNvSpPr>
              <p:nvPr/>
            </p:nvSpPr>
            <p:spPr>
              <a:xfrm>
                <a:off x="687495" y="5182817"/>
                <a:ext cx="5822948" cy="762266"/>
              </a:xfrm>
              <a:prstGeom prst="rect">
                <a:avLst/>
              </a:prstGeom>
              <a:blipFill>
                <a:blip r:embed="rId5"/>
                <a:stretch>
                  <a:fillRect l="-1675" t="-5600" r="-1780" b="-16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2">
                <a:extLst>
                  <a:ext uri="{FF2B5EF4-FFF2-40B4-BE49-F238E27FC236}">
                    <a16:creationId xmlns:a16="http://schemas.microsoft.com/office/drawing/2014/main" id="{7099FF3C-3C75-6A4A-BFBB-AAA751F9004B}"/>
                  </a:ext>
                </a:extLst>
              </p:cNvPr>
              <p:cNvSpPr txBox="1">
                <a:spLocks/>
              </p:cNvSpPr>
              <p:nvPr/>
            </p:nvSpPr>
            <p:spPr>
              <a:xfrm>
                <a:off x="6741859" y="5055502"/>
                <a:ext cx="5122785" cy="780898"/>
              </a:xfrm>
              <a:prstGeom prst="rect">
                <a:avLst/>
              </a:prstGeom>
            </p:spPr>
            <p:txBody>
              <a:bodyPr vert="horz" lIns="91440" tIns="45720" rIns="91440" bIns="45720" rtlCol="0" anchor="b"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Segoe UI Light" panose="020B0502040204020203" pitchFamily="34" charset="0"/>
                        </a:rPr>
                        <m:t>𝛼</m:t>
                      </m:r>
                      <m:r>
                        <a:rPr lang="en-US" altLang="zh-CN" sz="2400" b="0" i="1" smtClean="0">
                          <a:latin typeface="Cambria Math" panose="02040503050406030204" pitchFamily="18" charset="0"/>
                          <a:cs typeface="Segoe UI Light" panose="020B0502040204020203" pitchFamily="34" charset="0"/>
                        </a:rPr>
                        <m:t>=</m:t>
                      </m:r>
                      <m:d>
                        <m:dPr>
                          <m:begChr m:val="["/>
                          <m:endChr m:val="]"/>
                          <m:ctrlPr>
                            <a:rPr lang="en-US" altLang="zh-CN" sz="2400" b="0" i="1" smtClean="0">
                              <a:latin typeface="Cambria Math" panose="02040503050406030204" pitchFamily="18" charset="0"/>
                              <a:cs typeface="Segoe UI Light" panose="020B0502040204020203" pitchFamily="34" charset="0"/>
                            </a:rPr>
                          </m:ctrlPr>
                        </m:dPr>
                        <m:e>
                          <m:sSub>
                            <m:sSubPr>
                              <m:ctrlPr>
                                <a:rPr lang="en-US" altLang="zh-CN" sz="2400" b="0" i="1" smtClean="0">
                                  <a:latin typeface="Cambria Math" panose="02040503050406030204" pitchFamily="18" charset="0"/>
                                  <a:cs typeface="Segoe UI Light" panose="020B0502040204020203" pitchFamily="34" charset="0"/>
                                </a:rPr>
                              </m:ctrlPr>
                            </m:sSubPr>
                            <m:e>
                              <m:r>
                                <a:rPr lang="en-US" altLang="zh-CN" sz="2400" b="0" i="1" smtClean="0">
                                  <a:latin typeface="Cambria Math" panose="02040503050406030204" pitchFamily="18" charset="0"/>
                                  <a:cs typeface="Segoe UI Light" panose="020B0502040204020203" pitchFamily="34" charset="0"/>
                                </a:rPr>
                                <m:t>𝛼</m:t>
                              </m:r>
                            </m:e>
                            <m:sub>
                              <m:r>
                                <a:rPr lang="en-US" altLang="zh-CN" sz="2400" b="0" i="1" smtClean="0">
                                  <a:latin typeface="Cambria Math" panose="02040503050406030204" pitchFamily="18" charset="0"/>
                                  <a:cs typeface="Segoe UI Light" panose="020B0502040204020203" pitchFamily="34" charset="0"/>
                                </a:rPr>
                                <m:t>1</m:t>
                              </m:r>
                            </m:sub>
                          </m:sSub>
                          <m:r>
                            <a:rPr lang="en-US" altLang="zh-CN" sz="2400" b="0" i="1" smtClean="0">
                              <a:latin typeface="Cambria Math" panose="02040503050406030204" pitchFamily="18" charset="0"/>
                              <a:cs typeface="Segoe UI Light" panose="020B0502040204020203" pitchFamily="34" charset="0"/>
                            </a:rPr>
                            <m:t>,⋯, </m:t>
                          </m:r>
                          <m:sSub>
                            <m:sSubPr>
                              <m:ctrlPr>
                                <a:rPr lang="en-US" altLang="zh-CN" sz="2400" b="0" i="1" smtClean="0">
                                  <a:latin typeface="Cambria Math" panose="02040503050406030204" pitchFamily="18" charset="0"/>
                                  <a:cs typeface="Segoe UI Light" panose="020B0502040204020203" pitchFamily="34" charset="0"/>
                                </a:rPr>
                              </m:ctrlPr>
                            </m:sSubPr>
                            <m:e>
                              <m:r>
                                <a:rPr lang="en-US" altLang="zh-CN" sz="2400" b="0" i="1" smtClean="0">
                                  <a:latin typeface="Cambria Math" panose="02040503050406030204" pitchFamily="18" charset="0"/>
                                  <a:cs typeface="Segoe UI Light" panose="020B0502040204020203" pitchFamily="34" charset="0"/>
                                </a:rPr>
                                <m:t>𝛼</m:t>
                              </m:r>
                            </m:e>
                            <m:sub>
                              <m:r>
                                <a:rPr lang="en-US" altLang="zh-CN" sz="2400" b="0" i="1" smtClean="0">
                                  <a:latin typeface="Cambria Math" panose="02040503050406030204" pitchFamily="18" charset="0"/>
                                  <a:cs typeface="Segoe UI Light" panose="020B0502040204020203" pitchFamily="34" charset="0"/>
                                </a:rPr>
                                <m:t>𝐾</m:t>
                              </m:r>
                            </m:sub>
                          </m:sSub>
                        </m:e>
                      </m:d>
                      <m:r>
                        <a:rPr lang="en-US" altLang="zh-CN" sz="2400" b="0" i="1" smtClean="0">
                          <a:latin typeface="Cambria Math" panose="02040503050406030204" pitchFamily="18" charset="0"/>
                          <a:cs typeface="Segoe UI Light" panose="020B0502040204020203" pitchFamily="34" charset="0"/>
                        </a:rPr>
                        <m:t>;</m:t>
                      </m:r>
                      <m:sSub>
                        <m:sSubPr>
                          <m:ctrlPr>
                            <a:rPr lang="en-US" altLang="zh-CN" sz="2400" b="0" i="1" smtClean="0">
                              <a:latin typeface="Cambria Math" panose="02040503050406030204" pitchFamily="18" charset="0"/>
                              <a:cs typeface="Segoe UI Light" panose="020B0502040204020203" pitchFamily="34" charset="0"/>
                            </a:rPr>
                          </m:ctrlPr>
                        </m:sSubPr>
                        <m:e>
                          <m:r>
                            <a:rPr lang="en-US" altLang="zh-CN" sz="2400" b="0" i="1" smtClean="0">
                              <a:latin typeface="Cambria Math" panose="02040503050406030204" pitchFamily="18" charset="0"/>
                              <a:cs typeface="Segoe UI Light" panose="020B0502040204020203" pitchFamily="34" charset="0"/>
                            </a:rPr>
                            <m:t>𝛼</m:t>
                          </m:r>
                        </m:e>
                        <m:sub>
                          <m:r>
                            <a:rPr lang="en-US" altLang="zh-CN" sz="2400" b="0" i="1" smtClean="0">
                              <a:latin typeface="Cambria Math" panose="02040503050406030204" pitchFamily="18" charset="0"/>
                              <a:cs typeface="Segoe UI Light" panose="020B0502040204020203" pitchFamily="34" charset="0"/>
                            </a:rPr>
                            <m:t>𝑘</m:t>
                          </m:r>
                        </m:sub>
                      </m:sSub>
                      <m:r>
                        <a:rPr lang="en-US" altLang="zh-CN" sz="2400" b="0" i="1" smtClean="0">
                          <a:latin typeface="Cambria Math" panose="02040503050406030204" pitchFamily="18" charset="0"/>
                          <a:cs typeface="Segoe UI Light" panose="020B0502040204020203" pitchFamily="34" charset="0"/>
                        </a:rPr>
                        <m:t>=</m:t>
                      </m:r>
                      <m:sSub>
                        <m:sSubPr>
                          <m:ctrlPr>
                            <a:rPr lang="en-US" altLang="zh-CN" sz="2400" b="0" i="1" smtClean="0">
                              <a:latin typeface="Cambria Math" panose="02040503050406030204" pitchFamily="18" charset="0"/>
                              <a:cs typeface="Segoe UI Light" panose="020B0502040204020203" pitchFamily="34" charset="0"/>
                            </a:rPr>
                          </m:ctrlPr>
                        </m:sSubPr>
                        <m:e>
                          <m:r>
                            <a:rPr lang="en-US" altLang="zh-CN" sz="2400" b="0" i="1" smtClean="0">
                              <a:latin typeface="Cambria Math" panose="02040503050406030204" pitchFamily="18" charset="0"/>
                              <a:cs typeface="Segoe UI Light" panose="020B0502040204020203" pitchFamily="34" charset="0"/>
                            </a:rPr>
                            <m:t>𝑟</m:t>
                          </m:r>
                        </m:e>
                        <m:sub>
                          <m:r>
                            <a:rPr lang="en-US" altLang="zh-CN" sz="2400" b="0" i="1" smtClean="0">
                              <a:latin typeface="Cambria Math" panose="02040503050406030204" pitchFamily="18" charset="0"/>
                              <a:cs typeface="Segoe UI Light" panose="020B0502040204020203" pitchFamily="34" charset="0"/>
                            </a:rPr>
                            <m:t>𝑘</m:t>
                          </m:r>
                        </m:sub>
                      </m:sSub>
                      <m:r>
                        <a:rPr lang="en-US" altLang="zh-CN" sz="2400" b="0" i="1" smtClean="0">
                          <a:latin typeface="Cambria Math" panose="02040503050406030204" pitchFamily="18" charset="0"/>
                          <a:cs typeface="Segoe UI Light" panose="020B0502040204020203" pitchFamily="34" charset="0"/>
                        </a:rPr>
                        <m:t>+</m:t>
                      </m:r>
                      <m:sSub>
                        <m:sSubPr>
                          <m:ctrlPr>
                            <a:rPr lang="en-US" altLang="zh-CN" sz="2400" b="0" i="1" smtClean="0">
                              <a:latin typeface="Cambria Math" panose="02040503050406030204" pitchFamily="18" charset="0"/>
                              <a:cs typeface="Segoe UI Light" panose="020B0502040204020203" pitchFamily="34" charset="0"/>
                            </a:rPr>
                          </m:ctrlPr>
                        </m:sSubPr>
                        <m:e>
                          <m:r>
                            <a:rPr lang="en-US" altLang="zh-CN" sz="2400" b="0" i="1" smtClean="0">
                              <a:latin typeface="Cambria Math" panose="02040503050406030204" pitchFamily="18" charset="0"/>
                              <a:cs typeface="Segoe UI Light" panose="020B0502040204020203" pitchFamily="34" charset="0"/>
                            </a:rPr>
                            <m:t>𝑎</m:t>
                          </m:r>
                        </m:e>
                        <m:sub>
                          <m:r>
                            <a:rPr lang="en-US" altLang="zh-CN" sz="2400" b="0" i="1" smtClean="0">
                              <a:latin typeface="Cambria Math" panose="02040503050406030204" pitchFamily="18" charset="0"/>
                              <a:cs typeface="Segoe UI Light" panose="020B0502040204020203" pitchFamily="34" charset="0"/>
                            </a:rPr>
                            <m:t>𝑘</m:t>
                          </m:r>
                        </m:sub>
                      </m:sSub>
                      <m:r>
                        <a:rPr lang="en-US" altLang="zh-CN" sz="2400" b="0" i="1" smtClean="0">
                          <a:latin typeface="Cambria Math" panose="02040503050406030204" pitchFamily="18" charset="0"/>
                          <a:cs typeface="Segoe UI Light" panose="020B0502040204020203" pitchFamily="34" charset="0"/>
                        </a:rPr>
                        <m:t>⋅</m:t>
                      </m:r>
                      <m:r>
                        <a:rPr lang="en-US" altLang="zh-CN" sz="2400" b="0" i="1" smtClean="0">
                          <a:latin typeface="Cambria Math" panose="02040503050406030204" pitchFamily="18" charset="0"/>
                          <a:cs typeface="Segoe UI Light" panose="020B0502040204020203" pitchFamily="34" charset="0"/>
                        </a:rPr>
                        <m:t>𝑊</m:t>
                      </m:r>
                    </m:oMath>
                  </m:oMathPara>
                </a14:m>
                <a:endParaRPr lang="en-US" altLang="zh-CN" sz="2400" b="0" i="1" dirty="0">
                  <a:latin typeface="Cambria Math" panose="02040503050406030204" pitchFamily="18" charset="0"/>
                  <a:cs typeface="Segoe UI Light" panose="020B0502040204020203" pitchFamily="34" charset="0"/>
                </a:endParaRPr>
              </a:p>
              <a:p>
                <a:pPr algn="ctr"/>
                <a14:m>
                  <m:oMath xmlns:m="http://schemas.openxmlformats.org/officeDocument/2006/math">
                    <m:r>
                      <a:rPr lang="en-US" altLang="zh-CN" sz="2400" b="0" i="1" smtClean="0">
                        <a:latin typeface="Cambria Math" panose="02040503050406030204" pitchFamily="18" charset="0"/>
                        <a:cs typeface="Segoe UI Light" panose="020B0502040204020203" pitchFamily="34" charset="0"/>
                      </a:rPr>
                      <m:t>𝛼</m:t>
                    </m:r>
                    <m:r>
                      <a:rPr lang="en-US" altLang="zh-CN" sz="2400" b="0" i="1" smtClean="0">
                        <a:latin typeface="Cambria Math" panose="02040503050406030204" pitchFamily="18" charset="0"/>
                        <a:cs typeface="Segoe UI Light" panose="020B0502040204020203" pitchFamily="34" charset="0"/>
                      </a:rPr>
                      <m:t>=</m:t>
                    </m:r>
                    <m:r>
                      <a:rPr lang="en-US" altLang="zh-CN" sz="2400" b="0" i="1" smtClean="0">
                        <a:latin typeface="Cambria Math" panose="02040503050406030204" pitchFamily="18" charset="0"/>
                        <a:cs typeface="Segoe UI Light" panose="020B0502040204020203" pitchFamily="34" charset="0"/>
                      </a:rPr>
                      <m:t>𝑒</m:t>
                    </m:r>
                    <m:r>
                      <a:rPr lang="en-US" altLang="zh-CN" sz="2400" b="0" i="1" smtClean="0">
                        <a:latin typeface="Cambria Math" panose="02040503050406030204" pitchFamily="18" charset="0"/>
                        <a:cs typeface="Segoe UI Light" panose="020B0502040204020203" pitchFamily="34" charset="0"/>
                      </a:rPr>
                      <m:t>+1</m:t>
                    </m:r>
                  </m:oMath>
                </a14:m>
                <a:r>
                  <a:rPr lang="en-US" altLang="zh-CN" sz="2400" i="1"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with </a:t>
                </a:r>
                <a14:m>
                  <m:oMath xmlns:m="http://schemas.openxmlformats.org/officeDocument/2006/math">
                    <m:r>
                      <a:rPr lang="en-US" altLang="zh-CN" sz="2400" b="0" i="1" smtClean="0">
                        <a:latin typeface="Cambria Math" panose="02040503050406030204" pitchFamily="18" charset="0"/>
                        <a:cs typeface="Segoe UI Light" panose="020B0502040204020203" pitchFamily="34" charset="0"/>
                      </a:rPr>
                      <m:t>𝑊</m:t>
                    </m:r>
                    <m:r>
                      <a:rPr lang="en-US" altLang="zh-CN" sz="2400" b="0" i="1" smtClean="0">
                        <a:latin typeface="Cambria Math" panose="02040503050406030204" pitchFamily="18" charset="0"/>
                        <a:cs typeface="Segoe UI Light" panose="020B0502040204020203" pitchFamily="34" charset="0"/>
                      </a:rPr>
                      <m:t>=</m:t>
                    </m:r>
                    <m:r>
                      <a:rPr lang="en-US" altLang="zh-CN" sz="2400" b="0" i="1" smtClean="0">
                        <a:latin typeface="Cambria Math" panose="02040503050406030204" pitchFamily="18" charset="0"/>
                        <a:cs typeface="Segoe UI Light" panose="020B0502040204020203" pitchFamily="34" charset="0"/>
                      </a:rPr>
                      <m:t>𝐾</m:t>
                    </m:r>
                  </m:oMath>
                </a14:m>
                <a:r>
                  <a:rPr lang="en-US" altLang="zh-CN" sz="2400" i="1"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and </a:t>
                </a:r>
                <a14:m>
                  <m:oMath xmlns:m="http://schemas.openxmlformats.org/officeDocument/2006/math">
                    <m:sSub>
                      <m:sSubPr>
                        <m:ctrlPr>
                          <a:rPr lang="en-US" altLang="zh-CN" sz="2400" i="1">
                            <a:latin typeface="Cambria Math" panose="02040503050406030204" pitchFamily="18" charset="0"/>
                            <a:cs typeface="Segoe UI Light" panose="020B0502040204020203" pitchFamily="34" charset="0"/>
                          </a:rPr>
                        </m:ctrlPr>
                      </m:sSubPr>
                      <m:e>
                        <m:r>
                          <a:rPr lang="en-US" altLang="zh-CN" sz="2400" i="1">
                            <a:latin typeface="Cambria Math" panose="02040503050406030204" pitchFamily="18" charset="0"/>
                            <a:cs typeface="Segoe UI Light" panose="020B0502040204020203" pitchFamily="34" charset="0"/>
                          </a:rPr>
                          <m:t>𝑎</m:t>
                        </m:r>
                      </m:e>
                      <m:sub>
                        <m:r>
                          <a:rPr lang="en-US" altLang="zh-CN" sz="2400" i="1">
                            <a:latin typeface="Cambria Math" panose="02040503050406030204" pitchFamily="18" charset="0"/>
                            <a:cs typeface="Segoe UI Light" panose="020B0502040204020203" pitchFamily="34" charset="0"/>
                          </a:rPr>
                          <m:t>𝑘</m:t>
                        </m:r>
                      </m:sub>
                    </m:sSub>
                    <m:r>
                      <a:rPr lang="en-US" altLang="zh-CN" sz="2400" b="0" i="1" smtClean="0">
                        <a:latin typeface="Cambria Math" panose="02040503050406030204" pitchFamily="18" charset="0"/>
                        <a:cs typeface="Segoe UI Light" panose="020B0502040204020203" pitchFamily="34" charset="0"/>
                      </a:rPr>
                      <m:t>=1/</m:t>
                    </m:r>
                    <m:r>
                      <a:rPr lang="en-US" altLang="zh-CN" sz="2400" b="0" i="1" smtClean="0">
                        <a:latin typeface="Cambria Math" panose="02040503050406030204" pitchFamily="18" charset="0"/>
                        <a:cs typeface="Segoe UI Light" panose="020B0502040204020203" pitchFamily="34" charset="0"/>
                      </a:rPr>
                      <m:t>𝐾</m:t>
                    </m:r>
                  </m:oMath>
                </a14:m>
                <a:endParaRPr lang="en-US" altLang="zh-CN" sz="2400" dirty="0">
                  <a:latin typeface="Segoe UI Light" panose="020B0502040204020203" pitchFamily="34" charset="0"/>
                  <a:cs typeface="Segoe UI Light" panose="020B0502040204020203" pitchFamily="34" charset="0"/>
                </a:endParaRPr>
              </a:p>
            </p:txBody>
          </p:sp>
        </mc:Choice>
        <mc:Fallback xmlns="">
          <p:sp>
            <p:nvSpPr>
              <p:cNvPr id="23" name="Title 2">
                <a:extLst>
                  <a:ext uri="{FF2B5EF4-FFF2-40B4-BE49-F238E27FC236}">
                    <a16:creationId xmlns:a16="http://schemas.microsoft.com/office/drawing/2014/main" id="{7099FF3C-3C75-6A4A-BFBB-AAA751F9004B}"/>
                  </a:ext>
                </a:extLst>
              </p:cNvPr>
              <p:cNvSpPr txBox="1">
                <a:spLocks noRot="1" noChangeAspect="1" noMove="1" noResize="1" noEditPoints="1" noAdjustHandles="1" noChangeArrowheads="1" noChangeShapeType="1" noTextEdit="1"/>
              </p:cNvSpPr>
              <p:nvPr/>
            </p:nvSpPr>
            <p:spPr>
              <a:xfrm>
                <a:off x="6741859" y="5055502"/>
                <a:ext cx="5122785" cy="780898"/>
              </a:xfrm>
              <a:prstGeom prst="rect">
                <a:avLst/>
              </a:prstGeom>
              <a:blipFill>
                <a:blip r:embed="rId6"/>
                <a:stretch>
                  <a:fillRect b="-17188"/>
                </a:stretch>
              </a:blipFill>
            </p:spPr>
            <p:txBody>
              <a:bodyPr/>
              <a:lstStyle/>
              <a:p>
                <a:r>
                  <a:rPr lang="en-US">
                    <a:noFill/>
                  </a:rPr>
                  <a:t> </a:t>
                </a:r>
              </a:p>
            </p:txBody>
          </p:sp>
        </mc:Fallback>
      </mc:AlternateContent>
      <p:sp>
        <p:nvSpPr>
          <p:cNvPr id="25" name="Title 2">
            <a:extLst>
              <a:ext uri="{FF2B5EF4-FFF2-40B4-BE49-F238E27FC236}">
                <a16:creationId xmlns:a16="http://schemas.microsoft.com/office/drawing/2014/main" id="{3AFFBAD0-B340-E646-8BF9-FC8E60C23EBB}"/>
              </a:ext>
            </a:extLst>
          </p:cNvPr>
          <p:cNvSpPr txBox="1">
            <a:spLocks/>
          </p:cNvSpPr>
          <p:nvPr/>
        </p:nvSpPr>
        <p:spPr>
          <a:xfrm>
            <a:off x="3101484" y="3606838"/>
            <a:ext cx="1475378" cy="508214"/>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Evidence</a:t>
            </a:r>
          </a:p>
        </p:txBody>
      </p:sp>
      <p:sp>
        <p:nvSpPr>
          <p:cNvPr id="26" name="Title 2">
            <a:extLst>
              <a:ext uri="{FF2B5EF4-FFF2-40B4-BE49-F238E27FC236}">
                <a16:creationId xmlns:a16="http://schemas.microsoft.com/office/drawing/2014/main" id="{B0C5BA44-D636-7045-96BE-ADB3B3A4045E}"/>
              </a:ext>
            </a:extLst>
          </p:cNvPr>
          <p:cNvSpPr txBox="1">
            <a:spLocks/>
          </p:cNvSpPr>
          <p:nvPr/>
        </p:nvSpPr>
        <p:spPr>
          <a:xfrm>
            <a:off x="3101484" y="4006252"/>
            <a:ext cx="1475378" cy="640053"/>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Belief</a:t>
            </a:r>
          </a:p>
        </p:txBody>
      </p:sp>
      <p:sp>
        <p:nvSpPr>
          <p:cNvPr id="27" name="Title 2">
            <a:extLst>
              <a:ext uri="{FF2B5EF4-FFF2-40B4-BE49-F238E27FC236}">
                <a16:creationId xmlns:a16="http://schemas.microsoft.com/office/drawing/2014/main" id="{6E48BE62-5FC9-CD45-BBF1-B05A7A83F911}"/>
              </a:ext>
            </a:extLst>
          </p:cNvPr>
          <p:cNvSpPr txBox="1">
            <a:spLocks/>
          </p:cNvSpPr>
          <p:nvPr/>
        </p:nvSpPr>
        <p:spPr>
          <a:xfrm>
            <a:off x="3101484" y="4534870"/>
            <a:ext cx="1475378" cy="640053"/>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Opinion</a:t>
            </a:r>
          </a:p>
        </p:txBody>
      </p:sp>
      <p:cxnSp>
        <p:nvCxnSpPr>
          <p:cNvPr id="34" name="Straight Connector 4">
            <a:extLst>
              <a:ext uri="{FF2B5EF4-FFF2-40B4-BE49-F238E27FC236}">
                <a16:creationId xmlns:a16="http://schemas.microsoft.com/office/drawing/2014/main" id="{35F15182-D472-2045-8910-738D5B696C35}"/>
              </a:ext>
            </a:extLst>
          </p:cNvPr>
          <p:cNvCxnSpPr/>
          <p:nvPr/>
        </p:nvCxnSpPr>
        <p:spPr>
          <a:xfrm>
            <a:off x="541610" y="3071819"/>
            <a:ext cx="10983132" cy="0"/>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4D597C9C-1F8D-F449-AFA0-0BA5D8D12F1F}"/>
              </a:ext>
            </a:extLst>
          </p:cNvPr>
          <p:cNvSpPr txBox="1">
            <a:spLocks/>
          </p:cNvSpPr>
          <p:nvPr/>
        </p:nvSpPr>
        <p:spPr>
          <a:xfrm>
            <a:off x="317200" y="1354883"/>
            <a:ext cx="4519126" cy="9802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Task:</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 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class</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image</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classification</a:t>
            </a:r>
          </a:p>
        </p:txBody>
      </p:sp>
      <p:pic>
        <p:nvPicPr>
          <p:cNvPr id="14" name="图片 13">
            <a:extLst>
              <a:ext uri="{FF2B5EF4-FFF2-40B4-BE49-F238E27FC236}">
                <a16:creationId xmlns:a16="http://schemas.microsoft.com/office/drawing/2014/main" id="{10656147-689A-A049-92EB-18891F6FCE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84384" y="1261178"/>
            <a:ext cx="1894472" cy="1262981"/>
          </a:xfrm>
          <a:prstGeom prst="rect">
            <a:avLst/>
          </a:prstGeom>
        </p:spPr>
      </p:pic>
      <p:pic>
        <p:nvPicPr>
          <p:cNvPr id="16" name="图片 15">
            <a:extLst>
              <a:ext uri="{FF2B5EF4-FFF2-40B4-BE49-F238E27FC236}">
                <a16:creationId xmlns:a16="http://schemas.microsoft.com/office/drawing/2014/main" id="{E80268DC-A63B-E74F-8145-42E525E474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5499" y="1355112"/>
            <a:ext cx="1990954" cy="1169047"/>
          </a:xfrm>
          <a:prstGeom prst="rect">
            <a:avLst/>
          </a:prstGeom>
        </p:spPr>
      </p:pic>
      <p:pic>
        <p:nvPicPr>
          <p:cNvPr id="18" name="图片 17">
            <a:extLst>
              <a:ext uri="{FF2B5EF4-FFF2-40B4-BE49-F238E27FC236}">
                <a16:creationId xmlns:a16="http://schemas.microsoft.com/office/drawing/2014/main" id="{A82F3573-DE10-8248-B4AF-4008B2C147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5675" y="1301312"/>
            <a:ext cx="1154040" cy="1204345"/>
          </a:xfrm>
          <a:prstGeom prst="rect">
            <a:avLst/>
          </a:prstGeom>
        </p:spPr>
      </p:pic>
      <p:sp>
        <p:nvSpPr>
          <p:cNvPr id="36" name="Title 2">
            <a:extLst>
              <a:ext uri="{FF2B5EF4-FFF2-40B4-BE49-F238E27FC236}">
                <a16:creationId xmlns:a16="http://schemas.microsoft.com/office/drawing/2014/main" id="{E552D7BD-B266-1F42-8AB4-CB9083C05D9C}"/>
              </a:ext>
            </a:extLst>
          </p:cNvPr>
          <p:cNvSpPr txBox="1">
            <a:spLocks/>
          </p:cNvSpPr>
          <p:nvPr/>
        </p:nvSpPr>
        <p:spPr>
          <a:xfrm>
            <a:off x="2088814" y="2525845"/>
            <a:ext cx="2140027" cy="532428"/>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Training</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Data:</a:t>
            </a:r>
          </a:p>
        </p:txBody>
      </p:sp>
      <mc:AlternateContent xmlns:mc="http://schemas.openxmlformats.org/markup-compatibility/2006" xmlns:a14="http://schemas.microsoft.com/office/drawing/2010/main">
        <mc:Choice Requires="a14">
          <p:sp>
            <p:nvSpPr>
              <p:cNvPr id="37" name="Title 2">
                <a:extLst>
                  <a:ext uri="{FF2B5EF4-FFF2-40B4-BE49-F238E27FC236}">
                    <a16:creationId xmlns:a16="http://schemas.microsoft.com/office/drawing/2014/main" id="{8CE64ABA-FD95-7B44-B5C4-0CD6D926BE06}"/>
                  </a:ext>
                </a:extLst>
              </p:cNvPr>
              <p:cNvSpPr txBox="1">
                <a:spLocks/>
              </p:cNvSpPr>
              <p:nvPr/>
            </p:nvSpPr>
            <p:spPr>
              <a:xfrm>
                <a:off x="4429141" y="2550304"/>
                <a:ext cx="2365719" cy="462744"/>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000" dirty="0">
                    <a:latin typeface="Segoe UI Light" panose="020B0502040204020203" pitchFamily="34" charset="0"/>
                    <a:cs typeface="Segoe UI Light" panose="020B0502040204020203" pitchFamily="34" charset="0"/>
                  </a:rPr>
                  <a:t>Dog</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14:m>
                  <m:oMath xmlns:m="http://schemas.openxmlformats.org/officeDocument/2006/math">
                    <m:sSub>
                      <m:sSubPr>
                        <m:ctrlPr>
                          <a:rPr lang="en-US" altLang="zh-CN" sz="2000" b="0" i="1" smtClean="0">
                            <a:latin typeface="Cambria Math" panose="02040503050406030204" pitchFamily="18" charset="0"/>
                            <a:cs typeface="Segoe UI Light" panose="020B0502040204020203" pitchFamily="34" charset="0"/>
                          </a:rPr>
                        </m:ctrlPr>
                      </m:sSubPr>
                      <m:e>
                        <m:r>
                          <a:rPr lang="en-US" altLang="zh-CN" sz="2000" b="0" i="1" smtClean="0">
                            <a:latin typeface="Cambria Math" panose="02040503050406030204" pitchFamily="18" charset="0"/>
                            <a:cs typeface="Segoe UI Light" panose="020B0502040204020203" pitchFamily="34" charset="0"/>
                          </a:rPr>
                          <m:t>𝑒</m:t>
                        </m:r>
                      </m:e>
                      <m:sub>
                        <m:r>
                          <a:rPr lang="en-US" altLang="zh-CN" sz="2000" b="0" i="1" smtClean="0">
                            <a:latin typeface="Cambria Math" panose="02040503050406030204" pitchFamily="18" charset="0"/>
                            <a:cs typeface="Segoe UI Light" panose="020B0502040204020203" pitchFamily="34" charset="0"/>
                          </a:rPr>
                          <m:t>1</m:t>
                        </m:r>
                      </m:sub>
                    </m:sSub>
                    <m:r>
                      <a:rPr lang="en-US" altLang="zh-CN" sz="2000" b="0" i="1" smtClean="0">
                        <a:latin typeface="Cambria Math" panose="02040503050406030204" pitchFamily="18" charset="0"/>
                        <a:cs typeface="Segoe UI Light" panose="020B0502040204020203" pitchFamily="34" charset="0"/>
                      </a:rPr>
                      <m:t>=</m:t>
                    </m:r>
                  </m:oMath>
                </a14:m>
                <a:r>
                  <a:rPr lang="en-US" altLang="zh-CN" sz="2000" dirty="0">
                    <a:latin typeface="Segoe UI Light" panose="020B0502040204020203" pitchFamily="34" charset="0"/>
                    <a:cs typeface="Segoe UI Light" panose="020B0502040204020203" pitchFamily="34" charset="0"/>
                  </a:rPr>
                  <a:t>10</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images)</a:t>
                </a:r>
              </a:p>
            </p:txBody>
          </p:sp>
        </mc:Choice>
        <mc:Fallback xmlns="">
          <p:sp>
            <p:nvSpPr>
              <p:cNvPr id="37" name="Title 2">
                <a:extLst>
                  <a:ext uri="{FF2B5EF4-FFF2-40B4-BE49-F238E27FC236}">
                    <a16:creationId xmlns:a16="http://schemas.microsoft.com/office/drawing/2014/main" id="{8CE64ABA-FD95-7B44-B5C4-0CD6D926BE06}"/>
                  </a:ext>
                </a:extLst>
              </p:cNvPr>
              <p:cNvSpPr txBox="1">
                <a:spLocks noRot="1" noChangeAspect="1" noMove="1" noResize="1" noEditPoints="1" noAdjustHandles="1" noChangeArrowheads="1" noChangeShapeType="1" noTextEdit="1"/>
              </p:cNvSpPr>
              <p:nvPr/>
            </p:nvSpPr>
            <p:spPr>
              <a:xfrm>
                <a:off x="4429141" y="2550304"/>
                <a:ext cx="2365719" cy="462744"/>
              </a:xfrm>
              <a:prstGeom prst="rect">
                <a:avLst/>
              </a:prstGeom>
              <a:blipFill>
                <a:blip r:embed="rId10"/>
                <a:stretch>
                  <a:fillRect l="-2674" t="-5405" r="-1604"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itle 2">
                <a:extLst>
                  <a:ext uri="{FF2B5EF4-FFF2-40B4-BE49-F238E27FC236}">
                    <a16:creationId xmlns:a16="http://schemas.microsoft.com/office/drawing/2014/main" id="{A2F2085D-A1F8-9842-A80E-CBE6EE77AB07}"/>
                  </a:ext>
                </a:extLst>
              </p:cNvPr>
              <p:cNvSpPr txBox="1">
                <a:spLocks/>
              </p:cNvSpPr>
              <p:nvPr/>
            </p:nvSpPr>
            <p:spPr>
              <a:xfrm>
                <a:off x="6875202" y="2562389"/>
                <a:ext cx="2365719" cy="462744"/>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000" dirty="0">
                    <a:latin typeface="Segoe UI Light" panose="020B0502040204020203" pitchFamily="34" charset="0"/>
                    <a:cs typeface="Segoe UI Light" panose="020B0502040204020203" pitchFamily="34" charset="0"/>
                  </a:rPr>
                  <a:t>Cat</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14:m>
                  <m:oMath xmlns:m="http://schemas.openxmlformats.org/officeDocument/2006/math">
                    <m:sSub>
                      <m:sSubPr>
                        <m:ctrlPr>
                          <a:rPr lang="en-US" altLang="zh-CN" sz="2000" i="1">
                            <a:latin typeface="Cambria Math" panose="02040503050406030204" pitchFamily="18" charset="0"/>
                            <a:cs typeface="Segoe UI Light" panose="020B0502040204020203" pitchFamily="34" charset="0"/>
                          </a:rPr>
                        </m:ctrlPr>
                      </m:sSubPr>
                      <m:e>
                        <m:r>
                          <a:rPr lang="en-US" altLang="zh-CN" sz="2000" i="1">
                            <a:latin typeface="Cambria Math" panose="02040503050406030204" pitchFamily="18" charset="0"/>
                            <a:cs typeface="Segoe UI Light" panose="020B0502040204020203" pitchFamily="34" charset="0"/>
                          </a:rPr>
                          <m:t>𝑒</m:t>
                        </m:r>
                      </m:e>
                      <m:sub>
                        <m:r>
                          <a:rPr lang="en-US" altLang="zh-CN" sz="2000" b="0" i="1" smtClean="0">
                            <a:latin typeface="Cambria Math" panose="02040503050406030204" pitchFamily="18" charset="0"/>
                            <a:cs typeface="Segoe UI Light" panose="020B0502040204020203" pitchFamily="34" charset="0"/>
                          </a:rPr>
                          <m:t>2</m:t>
                        </m:r>
                      </m:sub>
                    </m:sSub>
                    <m:r>
                      <a:rPr lang="en-US" altLang="zh-CN" sz="2000" i="1">
                        <a:latin typeface="Cambria Math" panose="02040503050406030204" pitchFamily="18" charset="0"/>
                        <a:cs typeface="Segoe UI Light" panose="020B0502040204020203" pitchFamily="34" charset="0"/>
                      </a:rPr>
                      <m:t>= </m:t>
                    </m:r>
                  </m:oMath>
                </a14:m>
                <a:r>
                  <a:rPr lang="en-US" altLang="zh-CN" sz="2000" dirty="0">
                    <a:latin typeface="Segoe UI Light" panose="020B0502040204020203" pitchFamily="34" charset="0"/>
                    <a:cs typeface="Segoe UI Light" panose="020B0502040204020203" pitchFamily="34" charset="0"/>
                  </a:rPr>
                  <a:t>10</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images)</a:t>
                </a:r>
              </a:p>
            </p:txBody>
          </p:sp>
        </mc:Choice>
        <mc:Fallback xmlns="">
          <p:sp>
            <p:nvSpPr>
              <p:cNvPr id="38" name="Title 2">
                <a:extLst>
                  <a:ext uri="{FF2B5EF4-FFF2-40B4-BE49-F238E27FC236}">
                    <a16:creationId xmlns:a16="http://schemas.microsoft.com/office/drawing/2014/main" id="{A2F2085D-A1F8-9842-A80E-CBE6EE77AB07}"/>
                  </a:ext>
                </a:extLst>
              </p:cNvPr>
              <p:cNvSpPr txBox="1">
                <a:spLocks noRot="1" noChangeAspect="1" noMove="1" noResize="1" noEditPoints="1" noAdjustHandles="1" noChangeArrowheads="1" noChangeShapeType="1" noTextEdit="1"/>
              </p:cNvSpPr>
              <p:nvPr/>
            </p:nvSpPr>
            <p:spPr>
              <a:xfrm>
                <a:off x="6875202" y="2562389"/>
                <a:ext cx="2365719" cy="462744"/>
              </a:xfrm>
              <a:prstGeom prst="rect">
                <a:avLst/>
              </a:prstGeom>
              <a:blipFill>
                <a:blip r:embed="rId11"/>
                <a:stretch>
                  <a:fillRect l="-2128" t="-5405" r="-1064"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itle 2">
                <a:extLst>
                  <a:ext uri="{FF2B5EF4-FFF2-40B4-BE49-F238E27FC236}">
                    <a16:creationId xmlns:a16="http://schemas.microsoft.com/office/drawing/2014/main" id="{2AA806A2-2D7F-BE41-ADC7-DA5B7A5413ED}"/>
                  </a:ext>
                </a:extLst>
              </p:cNvPr>
              <p:cNvSpPr txBox="1">
                <a:spLocks/>
              </p:cNvSpPr>
              <p:nvPr/>
            </p:nvSpPr>
            <p:spPr>
              <a:xfrm>
                <a:off x="9333402" y="2554640"/>
                <a:ext cx="2913306" cy="462744"/>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000" dirty="0">
                    <a:latin typeface="Segoe UI Light" panose="020B0502040204020203" pitchFamily="34" charset="0"/>
                    <a:cs typeface="Segoe UI Light" panose="020B0502040204020203" pitchFamily="34" charset="0"/>
                  </a:rPr>
                  <a:t>Pig</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14:m>
                  <m:oMath xmlns:m="http://schemas.openxmlformats.org/officeDocument/2006/math">
                    <m:sSub>
                      <m:sSubPr>
                        <m:ctrlPr>
                          <a:rPr lang="en-US" altLang="zh-CN" sz="2000" i="1">
                            <a:latin typeface="Cambria Math" panose="02040503050406030204" pitchFamily="18" charset="0"/>
                            <a:cs typeface="Segoe UI Light" panose="020B0502040204020203" pitchFamily="34" charset="0"/>
                          </a:rPr>
                        </m:ctrlPr>
                      </m:sSubPr>
                      <m:e>
                        <m:r>
                          <a:rPr lang="en-US" altLang="zh-CN" sz="2000" i="1">
                            <a:latin typeface="Cambria Math" panose="02040503050406030204" pitchFamily="18" charset="0"/>
                            <a:cs typeface="Segoe UI Light" panose="020B0502040204020203" pitchFamily="34" charset="0"/>
                          </a:rPr>
                          <m:t>𝑒</m:t>
                        </m:r>
                      </m:e>
                      <m:sub>
                        <m:r>
                          <a:rPr lang="en-US" altLang="zh-CN" sz="2000" b="0" i="1" smtClean="0">
                            <a:latin typeface="Cambria Math" panose="02040503050406030204" pitchFamily="18" charset="0"/>
                            <a:cs typeface="Segoe UI Light" panose="020B0502040204020203" pitchFamily="34" charset="0"/>
                          </a:rPr>
                          <m:t>3</m:t>
                        </m:r>
                      </m:sub>
                    </m:sSub>
                    <m:r>
                      <a:rPr lang="en-US" altLang="zh-CN" sz="2000" i="1">
                        <a:latin typeface="Cambria Math" panose="02040503050406030204" pitchFamily="18" charset="0"/>
                        <a:cs typeface="Segoe UI Light" panose="020B0502040204020203" pitchFamily="34" charset="0"/>
                      </a:rPr>
                      <m:t>= </m:t>
                    </m:r>
                  </m:oMath>
                </a14:m>
                <a:r>
                  <a:rPr lang="en-US" altLang="zh-CN" sz="2000" dirty="0">
                    <a:latin typeface="Segoe UI Light" panose="020B0502040204020203" pitchFamily="34" charset="0"/>
                    <a:cs typeface="Segoe UI Light" panose="020B0502040204020203" pitchFamily="34" charset="0"/>
                  </a:rPr>
                  <a:t>10</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images)</a:t>
                </a:r>
              </a:p>
            </p:txBody>
          </p:sp>
        </mc:Choice>
        <mc:Fallback>
          <p:sp>
            <p:nvSpPr>
              <p:cNvPr id="39" name="Title 2">
                <a:extLst>
                  <a:ext uri="{FF2B5EF4-FFF2-40B4-BE49-F238E27FC236}">
                    <a16:creationId xmlns:a16="http://schemas.microsoft.com/office/drawing/2014/main" id="{2AA806A2-2D7F-BE41-ADC7-DA5B7A5413ED}"/>
                  </a:ext>
                </a:extLst>
              </p:cNvPr>
              <p:cNvSpPr txBox="1">
                <a:spLocks noRot="1" noChangeAspect="1" noMove="1" noResize="1" noEditPoints="1" noAdjustHandles="1" noChangeArrowheads="1" noChangeShapeType="1" noTextEdit="1"/>
              </p:cNvSpPr>
              <p:nvPr/>
            </p:nvSpPr>
            <p:spPr>
              <a:xfrm>
                <a:off x="9333402" y="2554640"/>
                <a:ext cx="2913306" cy="462744"/>
              </a:xfrm>
              <a:prstGeom prst="rect">
                <a:avLst/>
              </a:prstGeom>
              <a:blipFill>
                <a:blip r:embed="rId12"/>
                <a:stretch>
                  <a:fillRect l="-2092" t="-5263" b="-10526"/>
                </a:stretch>
              </a:blipFill>
            </p:spPr>
            <p:txBody>
              <a:bodyPr/>
              <a:lstStyle/>
              <a:p>
                <a:r>
                  <a:rPr lang="en-US">
                    <a:noFill/>
                  </a:rPr>
                  <a:t> </a:t>
                </a:r>
              </a:p>
            </p:txBody>
          </p:sp>
        </mc:Fallback>
      </mc:AlternateContent>
      <p:sp>
        <p:nvSpPr>
          <p:cNvPr id="40" name="Title 2">
            <a:extLst>
              <a:ext uri="{FF2B5EF4-FFF2-40B4-BE49-F238E27FC236}">
                <a16:creationId xmlns:a16="http://schemas.microsoft.com/office/drawing/2014/main" id="{F909D1AE-A611-A145-82EA-47C860E491EF}"/>
              </a:ext>
            </a:extLst>
          </p:cNvPr>
          <p:cNvSpPr txBox="1">
            <a:spLocks/>
          </p:cNvSpPr>
          <p:nvPr/>
        </p:nvSpPr>
        <p:spPr>
          <a:xfrm>
            <a:off x="4376916" y="3633086"/>
            <a:ext cx="2762576" cy="41800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solidFill>
                  <a:srgbClr val="DD462F"/>
                </a:solidFill>
                <a:latin typeface="Segoe UI Light" panose="020B0502040204020203" pitchFamily="34" charset="0"/>
                <a:cs typeface="Segoe UI Light" panose="020B0502040204020203" pitchFamily="34" charset="0"/>
              </a:rPr>
              <a:t>(Historical</a:t>
            </a:r>
            <a:r>
              <a:rPr lang="zh-CN" altLang="en-US" sz="1800" dirty="0">
                <a:solidFill>
                  <a:srgbClr val="DD462F"/>
                </a:solidFill>
                <a:latin typeface="Segoe UI Light" panose="020B0502040204020203" pitchFamily="34" charset="0"/>
                <a:cs typeface="Segoe UI Light" panose="020B0502040204020203" pitchFamily="34" charset="0"/>
              </a:rPr>
              <a:t> </a:t>
            </a:r>
            <a:r>
              <a:rPr lang="en-US" altLang="zh-CN" sz="1800" dirty="0">
                <a:solidFill>
                  <a:srgbClr val="DD462F"/>
                </a:solidFill>
                <a:latin typeface="Segoe UI Light" panose="020B0502040204020203" pitchFamily="34" charset="0"/>
                <a:cs typeface="Segoe UI Light" panose="020B0502040204020203" pitchFamily="34" charset="0"/>
              </a:rPr>
              <a:t>observations)</a:t>
            </a:r>
          </a:p>
        </p:txBody>
      </p:sp>
      <p:cxnSp>
        <p:nvCxnSpPr>
          <p:cNvPr id="42" name="直线箭头连接符 41">
            <a:extLst>
              <a:ext uri="{FF2B5EF4-FFF2-40B4-BE49-F238E27FC236}">
                <a16:creationId xmlns:a16="http://schemas.microsoft.com/office/drawing/2014/main" id="{A613BF81-E1EC-1E43-9BEF-97B050D8FDBA}"/>
              </a:ext>
            </a:extLst>
          </p:cNvPr>
          <p:cNvCxnSpPr>
            <a:cxnSpLocks/>
            <a:endCxn id="40" idx="0"/>
          </p:cNvCxnSpPr>
          <p:nvPr/>
        </p:nvCxnSpPr>
        <p:spPr>
          <a:xfrm flipH="1">
            <a:off x="5758204" y="3022840"/>
            <a:ext cx="1269774" cy="610246"/>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线连接符 28">
            <a:extLst>
              <a:ext uri="{FF2B5EF4-FFF2-40B4-BE49-F238E27FC236}">
                <a16:creationId xmlns:a16="http://schemas.microsoft.com/office/drawing/2014/main" id="{C0C976DF-6961-CD42-8E07-EF59CBC4C4CB}"/>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3EE80E-F300-4773-9677-5E856388075A}"/>
                  </a:ext>
                </a:extLst>
              </p:cNvPr>
              <p:cNvSpPr txBox="1"/>
              <p:nvPr/>
            </p:nvSpPr>
            <p:spPr>
              <a:xfrm>
                <a:off x="7909" y="4006682"/>
                <a:ext cx="2799137" cy="6378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𝑘</m:t>
                                  </m:r>
                                </m:sub>
                              </m:sSub>
                            </m:e>
                          </m:nary>
                        </m:den>
                      </m:f>
                    </m:oMath>
                  </m:oMathPara>
                </a14:m>
                <a:endParaRPr lang="en-US" dirty="0"/>
              </a:p>
            </p:txBody>
          </p:sp>
        </mc:Choice>
        <mc:Fallback xmlns="">
          <p:sp>
            <p:nvSpPr>
              <p:cNvPr id="4" name="TextBox 3">
                <a:extLst>
                  <a:ext uri="{FF2B5EF4-FFF2-40B4-BE49-F238E27FC236}">
                    <a16:creationId xmlns:a16="http://schemas.microsoft.com/office/drawing/2014/main" id="{293EE80E-F300-4773-9677-5E856388075A}"/>
                  </a:ext>
                </a:extLst>
              </p:cNvPr>
              <p:cNvSpPr txBox="1">
                <a:spLocks noRot="1" noChangeAspect="1" noMove="1" noResize="1" noEditPoints="1" noAdjustHandles="1" noChangeArrowheads="1" noChangeShapeType="1" noTextEdit="1"/>
              </p:cNvSpPr>
              <p:nvPr/>
            </p:nvSpPr>
            <p:spPr>
              <a:xfrm>
                <a:off x="7909" y="4006682"/>
                <a:ext cx="2799137" cy="63780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0E7394-6A6D-434E-8C77-D8E65BFDA1FF}"/>
                  </a:ext>
                </a:extLst>
              </p:cNvPr>
              <p:cNvSpPr txBox="1"/>
              <p:nvPr/>
            </p:nvSpPr>
            <p:spPr>
              <a:xfrm>
                <a:off x="572477" y="4765360"/>
                <a:ext cx="21758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𝐾</m:t>
                          </m:r>
                        </m:sub>
                      </m:sSub>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70E7394-6A6D-434E-8C77-D8E65BFDA1FF}"/>
                  </a:ext>
                </a:extLst>
              </p:cNvPr>
              <p:cNvSpPr txBox="1">
                <a:spLocks noRot="1" noChangeAspect="1" noMove="1" noResize="1" noEditPoints="1" noAdjustHandles="1" noChangeArrowheads="1" noChangeShapeType="1" noTextEdit="1"/>
              </p:cNvSpPr>
              <p:nvPr/>
            </p:nvSpPr>
            <p:spPr>
              <a:xfrm>
                <a:off x="572477" y="4765360"/>
                <a:ext cx="2175805" cy="369332"/>
              </a:xfrm>
              <a:prstGeom prst="rect">
                <a:avLst/>
              </a:prstGeom>
              <a:blipFill>
                <a:blip r:embed="rId1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104731188"/>
      </p:ext>
    </p:extLst>
  </p:cSld>
  <p:clrMapOvr>
    <a:masterClrMapping/>
  </p:clrMapOvr>
  <mc:AlternateContent xmlns:mc="http://schemas.openxmlformats.org/markup-compatibility/2006" xmlns:p14="http://schemas.microsoft.com/office/powerpoint/2010/main">
    <mc:Choice Requires="p14">
      <p:transition spd="slow" p14:dur="2000" advTm="102459"/>
    </mc:Choice>
    <mc:Fallback xmlns="">
      <p:transition spd="slow" advTm="102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animEffect transition="in" filter="fade">
                                      <p:cBhvr>
                                        <p:cTn id="64" dur="500"/>
                                        <p:tgtEl>
                                          <p:spTgt spid="10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0" grpId="0"/>
      <p:bldP spid="21" grpId="0"/>
      <p:bldP spid="23" grpId="0"/>
      <p:bldP spid="25" grpId="0"/>
      <p:bldP spid="26" grpId="0"/>
      <p:bldP spid="27" grpId="0"/>
      <p:bldP spid="35" grpId="0"/>
      <p:bldP spid="36" grpId="0"/>
      <p:bldP spid="37" grpId="0"/>
      <p:bldP spid="38" grpId="0"/>
      <p:bldP spid="39" grpId="0"/>
      <p:bldP spid="40"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latin typeface="Segoe UI Light" panose="020B0502040204020203" pitchFamily="34" charset="0"/>
                <a:cs typeface="Segoe UI Light" panose="020B0502040204020203" pitchFamily="34" charset="0"/>
              </a:rPr>
              <a:t>Why</a:t>
            </a:r>
            <a:r>
              <a:rPr lang="zh-CN" altLang="en-US" b="1" dirty="0">
                <a:latin typeface="Segoe UI Light" panose="020B0502040204020203" pitchFamily="34" charset="0"/>
                <a:cs typeface="Segoe UI Light" panose="020B0502040204020203" pitchFamily="34" charset="0"/>
              </a:rPr>
              <a:t> </a:t>
            </a:r>
            <a:r>
              <a:rPr lang="en-US" altLang="zh-CN" b="1" dirty="0">
                <a:latin typeface="Segoe UI Light" panose="020B0502040204020203" pitchFamily="34" charset="0"/>
                <a:cs typeface="Segoe UI Light" panose="020B0502040204020203" pitchFamily="34" charset="0"/>
              </a:rPr>
              <a:t>Evidential Uncertainty?</a:t>
            </a:r>
          </a:p>
        </p:txBody>
      </p:sp>
      <p:sp>
        <p:nvSpPr>
          <p:cNvPr id="17" name="Title 2">
            <a:extLst>
              <a:ext uri="{FF2B5EF4-FFF2-40B4-BE49-F238E27FC236}">
                <a16:creationId xmlns:a16="http://schemas.microsoft.com/office/drawing/2014/main" id="{E4E9C06A-3A03-4E4C-A93B-F0AE209B86FA}"/>
              </a:ext>
            </a:extLst>
          </p:cNvPr>
          <p:cNvSpPr txBox="1">
            <a:spLocks/>
          </p:cNvSpPr>
          <p:nvPr/>
        </p:nvSpPr>
        <p:spPr>
          <a:xfrm>
            <a:off x="8244068" y="2915798"/>
            <a:ext cx="1663637" cy="45167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l-GR" altLang="zh-CN" sz="2000" dirty="0">
                <a:latin typeface="Segoe UI Light" panose="020B0502040204020203" pitchFamily="34" charset="0"/>
                <a:cs typeface="Segoe UI Light" panose="020B0502040204020203" pitchFamily="34" charset="0"/>
              </a:rPr>
              <a:t>α</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a:t>
            </a:r>
          </a:p>
        </p:txBody>
      </p:sp>
      <p:sp>
        <p:nvSpPr>
          <p:cNvPr id="18" name="Title 2">
            <a:extLst>
              <a:ext uri="{FF2B5EF4-FFF2-40B4-BE49-F238E27FC236}">
                <a16:creationId xmlns:a16="http://schemas.microsoft.com/office/drawing/2014/main" id="{1D4B3126-27A0-C344-9991-AAF04F5CFC9B}"/>
              </a:ext>
            </a:extLst>
          </p:cNvPr>
          <p:cNvSpPr txBox="1">
            <a:spLocks/>
          </p:cNvSpPr>
          <p:nvPr/>
        </p:nvSpPr>
        <p:spPr>
          <a:xfrm>
            <a:off x="5173600" y="2902309"/>
            <a:ext cx="2051019" cy="45167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l-GR" altLang="zh-CN" sz="2000" dirty="0">
                <a:latin typeface="Segoe UI Light" panose="020B0502040204020203" pitchFamily="34" charset="0"/>
                <a:cs typeface="Segoe UI Light" panose="020B0502040204020203" pitchFamily="34" charset="0"/>
              </a:rPr>
              <a:t>α</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11]</a:t>
            </a:r>
          </a:p>
        </p:txBody>
      </p:sp>
      <p:sp>
        <p:nvSpPr>
          <p:cNvPr id="20" name="Title 2">
            <a:extLst>
              <a:ext uri="{FF2B5EF4-FFF2-40B4-BE49-F238E27FC236}">
                <a16:creationId xmlns:a16="http://schemas.microsoft.com/office/drawing/2014/main" id="{343B9DDE-25FD-224A-BE15-04848476BECE}"/>
              </a:ext>
            </a:extLst>
          </p:cNvPr>
          <p:cNvSpPr txBox="1">
            <a:spLocks/>
          </p:cNvSpPr>
          <p:nvPr/>
        </p:nvSpPr>
        <p:spPr>
          <a:xfrm>
            <a:off x="2152689" y="2936550"/>
            <a:ext cx="2051019" cy="45167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l-GR" altLang="zh-CN" sz="2000" dirty="0">
                <a:latin typeface="Segoe UI Light" panose="020B0502040204020203" pitchFamily="34" charset="0"/>
                <a:cs typeface="Segoe UI Light" panose="020B0502040204020203" pitchFamily="34" charset="0"/>
              </a:rPr>
              <a:t>α</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1]</a:t>
            </a:r>
          </a:p>
        </p:txBody>
      </p:sp>
      <p:sp>
        <p:nvSpPr>
          <p:cNvPr id="21" name="Title 2">
            <a:extLst>
              <a:ext uri="{FF2B5EF4-FFF2-40B4-BE49-F238E27FC236}">
                <a16:creationId xmlns:a16="http://schemas.microsoft.com/office/drawing/2014/main" id="{BE763EB0-E04C-694F-AB96-3E62CA31E2AB}"/>
              </a:ext>
            </a:extLst>
          </p:cNvPr>
          <p:cNvSpPr txBox="1">
            <a:spLocks/>
          </p:cNvSpPr>
          <p:nvPr/>
        </p:nvSpPr>
        <p:spPr>
          <a:xfrm>
            <a:off x="5078279" y="3361387"/>
            <a:ext cx="2051019" cy="451672"/>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p</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p>
        </p:txBody>
      </p:sp>
      <p:sp>
        <p:nvSpPr>
          <p:cNvPr id="22" name="Title 2">
            <a:extLst>
              <a:ext uri="{FF2B5EF4-FFF2-40B4-BE49-F238E27FC236}">
                <a16:creationId xmlns:a16="http://schemas.microsoft.com/office/drawing/2014/main" id="{0D0CF0E4-AD59-CA4B-AE44-5B7CA4DD1500}"/>
              </a:ext>
            </a:extLst>
          </p:cNvPr>
          <p:cNvSpPr txBox="1">
            <a:spLocks/>
          </p:cNvSpPr>
          <p:nvPr/>
        </p:nvSpPr>
        <p:spPr>
          <a:xfrm>
            <a:off x="8050374" y="3361387"/>
            <a:ext cx="2051019" cy="451672"/>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p</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1/3]</a:t>
            </a:r>
          </a:p>
        </p:txBody>
      </p:sp>
      <p:sp>
        <p:nvSpPr>
          <p:cNvPr id="23" name="Title 2">
            <a:extLst>
              <a:ext uri="{FF2B5EF4-FFF2-40B4-BE49-F238E27FC236}">
                <a16:creationId xmlns:a16="http://schemas.microsoft.com/office/drawing/2014/main" id="{4D6E322E-4CBC-CE43-916C-FD3ECFA09275}"/>
              </a:ext>
            </a:extLst>
          </p:cNvPr>
          <p:cNvSpPr txBox="1">
            <a:spLocks/>
          </p:cNvSpPr>
          <p:nvPr/>
        </p:nvSpPr>
        <p:spPr>
          <a:xfrm>
            <a:off x="2152689" y="3341303"/>
            <a:ext cx="2407679" cy="451672"/>
          </a:xfrm>
          <a:prstGeom prst="rect">
            <a:avLst/>
          </a:prstGeom>
        </p:spPr>
        <p:txBody>
          <a:bodyPr vert="horz" lIns="91440" tIns="45720" rIns="91440" bIns="45720" rtlCol="0" anchor="b" anchorCtr="0">
            <a:normAutofit fontScale="70000" lnSpcReduction="2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p</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[0.83,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0.083,</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0.083]</a:t>
            </a:r>
          </a:p>
        </p:txBody>
      </p:sp>
      <p:sp>
        <p:nvSpPr>
          <p:cNvPr id="24" name="Title 2">
            <a:extLst>
              <a:ext uri="{FF2B5EF4-FFF2-40B4-BE49-F238E27FC236}">
                <a16:creationId xmlns:a16="http://schemas.microsoft.com/office/drawing/2014/main" id="{C3DE62EE-93ED-3748-B8B9-1C5F90021DE4}"/>
              </a:ext>
            </a:extLst>
          </p:cNvPr>
          <p:cNvSpPr txBox="1">
            <a:spLocks/>
          </p:cNvSpPr>
          <p:nvPr/>
        </p:nvSpPr>
        <p:spPr>
          <a:xfrm>
            <a:off x="1766417" y="1152560"/>
            <a:ext cx="2525332" cy="451672"/>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Confidence</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Prediction</a:t>
            </a:r>
          </a:p>
        </p:txBody>
      </p:sp>
      <p:sp>
        <p:nvSpPr>
          <p:cNvPr id="25" name="Title 2">
            <a:extLst>
              <a:ext uri="{FF2B5EF4-FFF2-40B4-BE49-F238E27FC236}">
                <a16:creationId xmlns:a16="http://schemas.microsoft.com/office/drawing/2014/main" id="{81E6BFB6-7EA4-6F48-9975-6AB49CD28D3B}"/>
              </a:ext>
            </a:extLst>
          </p:cNvPr>
          <p:cNvSpPr txBox="1">
            <a:spLocks/>
          </p:cNvSpPr>
          <p:nvPr/>
        </p:nvSpPr>
        <p:spPr>
          <a:xfrm>
            <a:off x="5003626" y="1152560"/>
            <a:ext cx="2325392" cy="45167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000" dirty="0">
                <a:latin typeface="Segoe UI Light" panose="020B0502040204020203" pitchFamily="34" charset="0"/>
                <a:cs typeface="Segoe UI Light" panose="020B0502040204020203" pitchFamily="34" charset="0"/>
              </a:rPr>
              <a:t>Conflict</a:t>
            </a:r>
            <a:r>
              <a:rPr lang="zh-CN" altLang="en-US" sz="2000" dirty="0">
                <a:latin typeface="Segoe UI Light" panose="020B0502040204020203" pitchFamily="34" charset="0"/>
                <a:cs typeface="Segoe UI Light" panose="020B0502040204020203" pitchFamily="34" charset="0"/>
              </a:rPr>
              <a:t> </a:t>
            </a:r>
            <a:r>
              <a:rPr lang="en-US" altLang="zh-CN" sz="2000" dirty="0">
                <a:latin typeface="Segoe UI Light" panose="020B0502040204020203" pitchFamily="34" charset="0"/>
                <a:cs typeface="Segoe UI Light" panose="020B0502040204020203" pitchFamily="34" charset="0"/>
              </a:rPr>
              <a:t>Prediction</a:t>
            </a:r>
          </a:p>
        </p:txBody>
      </p:sp>
      <p:sp>
        <p:nvSpPr>
          <p:cNvPr id="26" name="Title 2">
            <a:extLst>
              <a:ext uri="{FF2B5EF4-FFF2-40B4-BE49-F238E27FC236}">
                <a16:creationId xmlns:a16="http://schemas.microsoft.com/office/drawing/2014/main" id="{48049CC9-A2EA-7848-A8E3-01DCCEA3C087}"/>
              </a:ext>
            </a:extLst>
          </p:cNvPr>
          <p:cNvSpPr txBox="1">
            <a:spLocks/>
          </p:cNvSpPr>
          <p:nvPr/>
        </p:nvSpPr>
        <p:spPr>
          <a:xfrm>
            <a:off x="7905606" y="1167130"/>
            <a:ext cx="2325392" cy="451672"/>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000" dirty="0">
                <a:latin typeface="Segoe UI Light" panose="020B0502040204020203" pitchFamily="34" charset="0"/>
                <a:cs typeface="Segoe UI Light" panose="020B0502040204020203" pitchFamily="34" charset="0"/>
              </a:rPr>
              <a:t>Out-of-Distribution</a:t>
            </a:r>
          </a:p>
        </p:txBody>
      </p:sp>
      <p:sp>
        <p:nvSpPr>
          <p:cNvPr id="27" name="Title 2">
            <a:extLst>
              <a:ext uri="{FF2B5EF4-FFF2-40B4-BE49-F238E27FC236}">
                <a16:creationId xmlns:a16="http://schemas.microsoft.com/office/drawing/2014/main" id="{D0E23143-27E4-644B-8E60-91B3C54B5710}"/>
              </a:ext>
            </a:extLst>
          </p:cNvPr>
          <p:cNvSpPr txBox="1">
            <a:spLocks/>
          </p:cNvSpPr>
          <p:nvPr/>
        </p:nvSpPr>
        <p:spPr>
          <a:xfrm>
            <a:off x="2078517" y="4039890"/>
            <a:ext cx="2332097" cy="451672"/>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Low</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Uncertainty</a:t>
            </a:r>
          </a:p>
        </p:txBody>
      </p:sp>
      <p:sp>
        <p:nvSpPr>
          <p:cNvPr id="28" name="Title 2">
            <a:extLst>
              <a:ext uri="{FF2B5EF4-FFF2-40B4-BE49-F238E27FC236}">
                <a16:creationId xmlns:a16="http://schemas.microsoft.com/office/drawing/2014/main" id="{26AFFB6C-7701-7B4D-AD08-672ECACA0A9B}"/>
              </a:ext>
            </a:extLst>
          </p:cNvPr>
          <p:cNvSpPr txBox="1">
            <a:spLocks/>
          </p:cNvSpPr>
          <p:nvPr/>
        </p:nvSpPr>
        <p:spPr>
          <a:xfrm>
            <a:off x="4642259" y="3917377"/>
            <a:ext cx="2923058" cy="785461"/>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rgbClr val="DD462F"/>
                </a:solidFill>
                <a:latin typeface="Segoe UI Light" panose="020B0502040204020203" pitchFamily="34" charset="0"/>
                <a:cs typeface="Segoe UI Light" panose="020B0502040204020203" pitchFamily="34" charset="0"/>
              </a:rPr>
              <a:t>High</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Dissonance</a:t>
            </a:r>
          </a:p>
          <a:p>
            <a:pPr algn="ctr"/>
            <a:r>
              <a:rPr lang="en-US" altLang="zh-CN" sz="2400" dirty="0">
                <a:solidFill>
                  <a:srgbClr val="DD462F"/>
                </a:solidFill>
                <a:latin typeface="Segoe UI Light" panose="020B0502040204020203" pitchFamily="34" charset="0"/>
                <a:cs typeface="Segoe UI Light" panose="020B0502040204020203" pitchFamily="34" charset="0"/>
              </a:rPr>
              <a:t>(conflicting evidence)</a:t>
            </a:r>
          </a:p>
        </p:txBody>
      </p:sp>
      <p:sp>
        <p:nvSpPr>
          <p:cNvPr id="29" name="Title 2">
            <a:extLst>
              <a:ext uri="{FF2B5EF4-FFF2-40B4-BE49-F238E27FC236}">
                <a16:creationId xmlns:a16="http://schemas.microsoft.com/office/drawing/2014/main" id="{E7FB7325-C68F-364C-93CD-2200E082F4C1}"/>
              </a:ext>
            </a:extLst>
          </p:cNvPr>
          <p:cNvSpPr txBox="1">
            <a:spLocks/>
          </p:cNvSpPr>
          <p:nvPr/>
        </p:nvSpPr>
        <p:spPr>
          <a:xfrm>
            <a:off x="7864888" y="3893415"/>
            <a:ext cx="2332097" cy="744621"/>
          </a:xfrm>
          <a:prstGeom prst="rect">
            <a:avLst/>
          </a:prstGeom>
        </p:spPr>
        <p:txBody>
          <a:bodyPr vert="horz" lIns="91440" tIns="45720" rIns="91440" bIns="45720" rtlCol="0" anchor="b" anchorCtr="0">
            <a:normAutofit fontScale="925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rgbClr val="DD462F"/>
                </a:solidFill>
                <a:latin typeface="Segoe UI Light" panose="020B0502040204020203" pitchFamily="34" charset="0"/>
                <a:cs typeface="Segoe UI Light" panose="020B0502040204020203" pitchFamily="34" charset="0"/>
              </a:rPr>
              <a:t>High</a:t>
            </a:r>
            <a:r>
              <a:rPr lang="zh-CN" altLang="en-US" sz="2400" dirty="0">
                <a:solidFill>
                  <a:srgbClr val="DD462F"/>
                </a:solidFill>
                <a:latin typeface="Segoe UI Light" panose="020B0502040204020203" pitchFamily="34" charset="0"/>
                <a:cs typeface="Segoe UI Light" panose="020B0502040204020203" pitchFamily="34" charset="0"/>
              </a:rPr>
              <a:t> </a:t>
            </a:r>
            <a:r>
              <a:rPr lang="en-US" altLang="zh-CN" sz="2400" dirty="0">
                <a:solidFill>
                  <a:srgbClr val="DD462F"/>
                </a:solidFill>
                <a:latin typeface="Segoe UI Light" panose="020B0502040204020203" pitchFamily="34" charset="0"/>
                <a:cs typeface="Segoe UI Light" panose="020B0502040204020203" pitchFamily="34" charset="0"/>
              </a:rPr>
              <a:t>Vacuity </a:t>
            </a:r>
          </a:p>
          <a:p>
            <a:pPr algn="ctr"/>
            <a:r>
              <a:rPr lang="en-US" altLang="zh-CN" sz="2400" dirty="0">
                <a:solidFill>
                  <a:srgbClr val="DD462F"/>
                </a:solidFill>
                <a:latin typeface="Segoe UI Light" panose="020B0502040204020203" pitchFamily="34" charset="0"/>
                <a:cs typeface="Segoe UI Light" panose="020B0502040204020203" pitchFamily="34" charset="0"/>
              </a:rPr>
              <a:t>(lack of evidence)</a:t>
            </a:r>
          </a:p>
        </p:txBody>
      </p:sp>
      <p:pic>
        <p:nvPicPr>
          <p:cNvPr id="30" name="图片 29">
            <a:extLst>
              <a:ext uri="{FF2B5EF4-FFF2-40B4-BE49-F238E27FC236}">
                <a16:creationId xmlns:a16="http://schemas.microsoft.com/office/drawing/2014/main" id="{883AE4A5-62DA-9B46-BCC0-866CC22F4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6465" y="4861256"/>
            <a:ext cx="1478309" cy="1515267"/>
          </a:xfrm>
          <a:prstGeom prst="rect">
            <a:avLst/>
          </a:prstGeom>
        </p:spPr>
      </p:pic>
      <p:pic>
        <p:nvPicPr>
          <p:cNvPr id="6" name="图片 5">
            <a:extLst>
              <a:ext uri="{FF2B5EF4-FFF2-40B4-BE49-F238E27FC236}">
                <a16:creationId xmlns:a16="http://schemas.microsoft.com/office/drawing/2014/main" id="{49FD0EBA-C55C-2D4F-9B30-1FFE0E0264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1525" y="4922272"/>
            <a:ext cx="2146082" cy="1430721"/>
          </a:xfrm>
          <a:prstGeom prst="rect">
            <a:avLst/>
          </a:prstGeom>
        </p:spPr>
      </p:pic>
      <p:pic>
        <p:nvPicPr>
          <p:cNvPr id="11" name="图片 10">
            <a:extLst>
              <a:ext uri="{FF2B5EF4-FFF2-40B4-BE49-F238E27FC236}">
                <a16:creationId xmlns:a16="http://schemas.microsoft.com/office/drawing/2014/main" id="{8CDE4EDC-173D-7049-8442-AF648D873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7553" y="1704638"/>
            <a:ext cx="1555627" cy="1314876"/>
          </a:xfrm>
          <a:prstGeom prst="rect">
            <a:avLst/>
          </a:prstGeom>
        </p:spPr>
      </p:pic>
      <p:pic>
        <p:nvPicPr>
          <p:cNvPr id="13" name="图片 12">
            <a:extLst>
              <a:ext uri="{FF2B5EF4-FFF2-40B4-BE49-F238E27FC236}">
                <a16:creationId xmlns:a16="http://schemas.microsoft.com/office/drawing/2014/main" id="{2B54684E-EDAA-4749-B62E-C81DE508FC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3480" y="1688111"/>
            <a:ext cx="1648142" cy="1314877"/>
          </a:xfrm>
          <a:prstGeom prst="rect">
            <a:avLst/>
          </a:prstGeom>
        </p:spPr>
      </p:pic>
      <p:pic>
        <p:nvPicPr>
          <p:cNvPr id="15" name="图片 14">
            <a:extLst>
              <a:ext uri="{FF2B5EF4-FFF2-40B4-BE49-F238E27FC236}">
                <a16:creationId xmlns:a16="http://schemas.microsoft.com/office/drawing/2014/main" id="{EF8664C6-B2AA-464F-8CF7-4DE49C0A2F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0459" y="1640364"/>
            <a:ext cx="1663638" cy="1379150"/>
          </a:xfrm>
          <a:prstGeom prst="rect">
            <a:avLst/>
          </a:prstGeom>
        </p:spPr>
      </p:pic>
      <p:pic>
        <p:nvPicPr>
          <p:cNvPr id="31" name="图片 30">
            <a:extLst>
              <a:ext uri="{FF2B5EF4-FFF2-40B4-BE49-F238E27FC236}">
                <a16:creationId xmlns:a16="http://schemas.microsoft.com/office/drawing/2014/main" id="{3BFA2AC1-1060-184B-B96E-53F830837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0459" y="4864658"/>
            <a:ext cx="1663638" cy="1446642"/>
          </a:xfrm>
          <a:prstGeom prst="rect">
            <a:avLst/>
          </a:prstGeom>
        </p:spPr>
      </p:pic>
      <p:sp>
        <p:nvSpPr>
          <p:cNvPr id="33" name="Title 2">
            <a:extLst>
              <a:ext uri="{FF2B5EF4-FFF2-40B4-BE49-F238E27FC236}">
                <a16:creationId xmlns:a16="http://schemas.microsoft.com/office/drawing/2014/main" id="{231BB39C-C3DC-DD48-A7EA-E0CC02ACDE91}"/>
              </a:ext>
            </a:extLst>
          </p:cNvPr>
          <p:cNvSpPr txBox="1">
            <a:spLocks/>
          </p:cNvSpPr>
          <p:nvPr/>
        </p:nvSpPr>
        <p:spPr>
          <a:xfrm>
            <a:off x="300107" y="5411797"/>
            <a:ext cx="1466310" cy="451672"/>
          </a:xfrm>
          <a:prstGeom prst="rect">
            <a:avLst/>
          </a:prstGeom>
        </p:spPr>
        <p:txBody>
          <a:bodyPr vert="horz" lIns="91440" tIns="45720" rIns="91440" bIns="45720" rtlCol="0" anchor="b"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Test</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image</a:t>
            </a:r>
          </a:p>
        </p:txBody>
      </p:sp>
      <p:sp>
        <p:nvSpPr>
          <p:cNvPr id="34" name="Title 2">
            <a:extLst>
              <a:ext uri="{FF2B5EF4-FFF2-40B4-BE49-F238E27FC236}">
                <a16:creationId xmlns:a16="http://schemas.microsoft.com/office/drawing/2014/main" id="{2A3D3D23-CA25-5F47-9376-28124E37B5B5}"/>
              </a:ext>
            </a:extLst>
          </p:cNvPr>
          <p:cNvSpPr txBox="1">
            <a:spLocks/>
          </p:cNvSpPr>
          <p:nvPr/>
        </p:nvSpPr>
        <p:spPr>
          <a:xfrm>
            <a:off x="151858" y="2896861"/>
            <a:ext cx="2189981" cy="451672"/>
          </a:xfrm>
          <a:prstGeom prst="rect">
            <a:avLst/>
          </a:prstGeom>
        </p:spPr>
        <p:txBody>
          <a:bodyPr vert="horz" lIns="91440" tIns="45720" rIns="91440" bIns="45720" rtlCol="0" anchor="b" anchorCtr="0">
            <a:normAutofit fontScale="70000" lnSpcReduction="2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Dirichlet</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Distribution</a:t>
            </a:r>
          </a:p>
        </p:txBody>
      </p:sp>
      <p:sp>
        <p:nvSpPr>
          <p:cNvPr id="35" name="Title 2">
            <a:extLst>
              <a:ext uri="{FF2B5EF4-FFF2-40B4-BE49-F238E27FC236}">
                <a16:creationId xmlns:a16="http://schemas.microsoft.com/office/drawing/2014/main" id="{9203E6F4-89DD-3942-A071-539931A6566F}"/>
              </a:ext>
            </a:extLst>
          </p:cNvPr>
          <p:cNvSpPr txBox="1">
            <a:spLocks/>
          </p:cNvSpPr>
          <p:nvPr/>
        </p:nvSpPr>
        <p:spPr>
          <a:xfrm>
            <a:off x="159542" y="3325362"/>
            <a:ext cx="2189981" cy="451672"/>
          </a:xfrm>
          <a:prstGeom prst="rect">
            <a:avLst/>
          </a:prstGeom>
        </p:spPr>
        <p:txBody>
          <a:bodyPr vert="horz" lIns="91440" tIns="45720" rIns="91440" bIns="45720" rtlCol="0" anchor="b" anchorCtr="0">
            <a:normAutofit fontScale="70000" lnSpcReduction="2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latin typeface="Segoe UI Light" panose="020B0502040204020203" pitchFamily="34" charset="0"/>
                <a:cs typeface="Segoe UI Light" panose="020B0502040204020203" pitchFamily="34" charset="0"/>
              </a:rPr>
              <a:t>Expected</a:t>
            </a:r>
            <a:r>
              <a:rPr lang="zh-CN" altLang="en-US" sz="2400" dirty="0">
                <a:latin typeface="Segoe UI Light" panose="020B0502040204020203" pitchFamily="34" charset="0"/>
                <a:cs typeface="Segoe UI Light" panose="020B0502040204020203" pitchFamily="34" charset="0"/>
              </a:rPr>
              <a:t> </a:t>
            </a:r>
            <a:r>
              <a:rPr lang="en-US" altLang="zh-CN" sz="2400" dirty="0">
                <a:latin typeface="Segoe UI Light" panose="020B0502040204020203" pitchFamily="34" charset="0"/>
                <a:cs typeface="Segoe UI Light" panose="020B0502040204020203" pitchFamily="34" charset="0"/>
              </a:rPr>
              <a:t>Probability</a:t>
            </a:r>
          </a:p>
        </p:txBody>
      </p:sp>
      <p:cxnSp>
        <p:nvCxnSpPr>
          <p:cNvPr id="36" name="直线连接符 35">
            <a:extLst>
              <a:ext uri="{FF2B5EF4-FFF2-40B4-BE49-F238E27FC236}">
                <a16:creationId xmlns:a16="http://schemas.microsoft.com/office/drawing/2014/main" id="{D65603F9-E158-8B44-9DEA-CB24CDCA8BE9}"/>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0CEB1A85-7280-7B43-979D-1D9F064FBDC4}"/>
              </a:ext>
            </a:extLst>
          </p:cNvPr>
          <p:cNvSpPr/>
          <p:nvPr/>
        </p:nvSpPr>
        <p:spPr>
          <a:xfrm>
            <a:off x="5029463" y="3448576"/>
            <a:ext cx="5009848" cy="377445"/>
          </a:xfrm>
          <a:prstGeom prst="rect">
            <a:avLst/>
          </a:prstGeom>
          <a:noFill/>
          <a:ln w="2857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C9D76E7D-AAA6-8A41-8511-A5F17106612C}"/>
              </a:ext>
            </a:extLst>
          </p:cNvPr>
          <p:cNvSpPr/>
          <p:nvPr/>
        </p:nvSpPr>
        <p:spPr>
          <a:xfrm>
            <a:off x="5029463" y="2963858"/>
            <a:ext cx="5009848" cy="377445"/>
          </a:xfrm>
          <a:prstGeom prst="rect">
            <a:avLst/>
          </a:prstGeom>
          <a:noFill/>
          <a:ln w="28575">
            <a:solidFill>
              <a:srgbClr val="D247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Title 2">
            <a:extLst>
              <a:ext uri="{FF2B5EF4-FFF2-40B4-BE49-F238E27FC236}">
                <a16:creationId xmlns:a16="http://schemas.microsoft.com/office/drawing/2014/main" id="{89A4B0C1-C8E8-6E4D-862D-6E6346F2855B}"/>
              </a:ext>
            </a:extLst>
          </p:cNvPr>
          <p:cNvSpPr txBox="1">
            <a:spLocks/>
          </p:cNvSpPr>
          <p:nvPr/>
        </p:nvSpPr>
        <p:spPr>
          <a:xfrm>
            <a:off x="10101392" y="2107119"/>
            <a:ext cx="1932765" cy="437002"/>
          </a:xfrm>
          <a:prstGeom prst="rect">
            <a:avLst/>
          </a:prstGeom>
          <a:ln w="28575">
            <a:solidFill>
              <a:srgbClr val="DD462F"/>
            </a:solidFill>
            <a:prstDash val="dash"/>
          </a:ln>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000" dirty="0">
                <a:solidFill>
                  <a:srgbClr val="DD462F"/>
                </a:solidFill>
                <a:latin typeface="Segoe UI Light" panose="020B0502040204020203" pitchFamily="34" charset="0"/>
                <a:cs typeface="Segoe UI Light" panose="020B0502040204020203" pitchFamily="34" charset="0"/>
              </a:rPr>
              <a:t>Different</a:t>
            </a:r>
            <a:r>
              <a:rPr lang="zh-CN" altLang="en-US" sz="2000" dirty="0">
                <a:solidFill>
                  <a:srgbClr val="DD462F"/>
                </a:solidFill>
                <a:latin typeface="Segoe UI Light" panose="020B0502040204020203" pitchFamily="34" charset="0"/>
                <a:cs typeface="Segoe UI Light" panose="020B0502040204020203" pitchFamily="34" charset="0"/>
              </a:rPr>
              <a:t> </a:t>
            </a:r>
            <a:r>
              <a:rPr lang="en-US" altLang="zh-CN" sz="2000" dirty="0">
                <a:solidFill>
                  <a:srgbClr val="DD462F"/>
                </a:solidFill>
                <a:latin typeface="Segoe UI Light" panose="020B0502040204020203" pitchFamily="34" charset="0"/>
                <a:cs typeface="Segoe UI Light" panose="020B0502040204020203" pitchFamily="34" charset="0"/>
              </a:rPr>
              <a:t>Vacuity </a:t>
            </a:r>
          </a:p>
        </p:txBody>
      </p:sp>
      <p:cxnSp>
        <p:nvCxnSpPr>
          <p:cNvPr id="5" name="直线箭头连接符 4">
            <a:extLst>
              <a:ext uri="{FF2B5EF4-FFF2-40B4-BE49-F238E27FC236}">
                <a16:creationId xmlns:a16="http://schemas.microsoft.com/office/drawing/2014/main" id="{FE793FDB-212A-D944-A42F-6BF9000F7BEA}"/>
              </a:ext>
            </a:extLst>
          </p:cNvPr>
          <p:cNvCxnSpPr/>
          <p:nvPr/>
        </p:nvCxnSpPr>
        <p:spPr>
          <a:xfrm flipV="1">
            <a:off x="9794097" y="2544121"/>
            <a:ext cx="436901" cy="371677"/>
          </a:xfrm>
          <a:prstGeom prst="straightConnector1">
            <a:avLst/>
          </a:prstGeom>
          <a:ln w="28575">
            <a:solidFill>
              <a:srgbClr val="DD462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DD1956D-4B02-1745-A20A-5EE1D973DFBF}"/>
              </a:ext>
            </a:extLst>
          </p:cNvPr>
          <p:cNvCxnSpPr>
            <a:cxnSpLocks/>
          </p:cNvCxnSpPr>
          <p:nvPr/>
        </p:nvCxnSpPr>
        <p:spPr>
          <a:xfrm>
            <a:off x="9839389" y="3802290"/>
            <a:ext cx="669017" cy="437002"/>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itle 2">
            <a:extLst>
              <a:ext uri="{FF2B5EF4-FFF2-40B4-BE49-F238E27FC236}">
                <a16:creationId xmlns:a16="http://schemas.microsoft.com/office/drawing/2014/main" id="{EB3BC2F4-0B73-8C4F-ADA3-AF5300F7FFF7}"/>
              </a:ext>
            </a:extLst>
          </p:cNvPr>
          <p:cNvSpPr txBox="1">
            <a:spLocks/>
          </p:cNvSpPr>
          <p:nvPr/>
        </p:nvSpPr>
        <p:spPr>
          <a:xfrm>
            <a:off x="10496556" y="4185637"/>
            <a:ext cx="1379520" cy="640080"/>
          </a:xfrm>
          <a:prstGeom prst="rect">
            <a:avLst/>
          </a:prstGeom>
          <a:ln w="28575">
            <a:solidFill>
              <a:schemeClr val="tx1">
                <a:lumMod val="75000"/>
                <a:lumOff val="25000"/>
              </a:schemeClr>
            </a:solidFill>
            <a:prstDash val="dash"/>
          </a:ln>
        </p:spPr>
        <p:txBody>
          <a:bodyPr vert="horz" lIns="91440" tIns="45720" rIns="91440" bIns="45720" rtlCol="0" anchor="b" anchorCtr="0">
            <a:normAutofit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000" dirty="0">
                <a:solidFill>
                  <a:schemeClr val="tx1">
                    <a:lumMod val="75000"/>
                    <a:lumOff val="25000"/>
                  </a:schemeClr>
                </a:solidFill>
                <a:latin typeface="Segoe UI Light" panose="020B0502040204020203" pitchFamily="34" charset="0"/>
                <a:cs typeface="Segoe UI Light" panose="020B0502040204020203" pitchFamily="34" charset="0"/>
              </a:rPr>
              <a:t>Sample</a:t>
            </a:r>
          </a:p>
          <a:p>
            <a:pPr algn="ctr"/>
            <a:r>
              <a:rPr lang="en-US" altLang="zh-CN" sz="2000" dirty="0">
                <a:solidFill>
                  <a:schemeClr val="tx1">
                    <a:lumMod val="75000"/>
                    <a:lumOff val="25000"/>
                  </a:schemeClr>
                </a:solidFill>
                <a:latin typeface="Segoe UI Light" panose="020B0502040204020203" pitchFamily="34" charset="0"/>
                <a:cs typeface="Segoe UI Light" panose="020B0502040204020203" pitchFamily="34" charset="0"/>
              </a:rPr>
              <a:t> probability</a:t>
            </a:r>
          </a:p>
        </p:txBody>
      </p:sp>
    </p:spTree>
    <p:extLst>
      <p:ext uri="{BB962C8B-B14F-4D97-AF65-F5344CB8AC3E}">
        <p14:creationId xmlns:p14="http://schemas.microsoft.com/office/powerpoint/2010/main" val="2365517973"/>
      </p:ext>
    </p:extLst>
  </p:cSld>
  <p:clrMapOvr>
    <a:masterClrMapping/>
  </p:clrMapOvr>
  <mc:AlternateContent xmlns:mc="http://schemas.openxmlformats.org/markup-compatibility/2006" xmlns:p14="http://schemas.microsoft.com/office/powerpoint/2010/main">
    <mc:Choice Requires="p14">
      <p:transition spd="slow" p14:dur="2000" advTm="107556"/>
    </mc:Choice>
    <mc:Fallback xmlns="">
      <p:transition spd="slow" advTm="107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500"/>
                                        <p:tgtEl>
                                          <p:spTgt spid="2"/>
                                        </p:tgtEl>
                                      </p:cBhvr>
                                    </p:animEffect>
                                  </p:childTnLst>
                                </p:cTn>
                              </p:par>
                              <p:par>
                                <p:cTn id="85" presetID="10"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500"/>
                                        <p:tgtEl>
                                          <p:spTgt spid="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grpId="1"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2" grpId="0"/>
      <p:bldP spid="23" grpId="0"/>
      <p:bldP spid="24" grpId="0"/>
      <p:bldP spid="25" grpId="0"/>
      <p:bldP spid="26" grpId="0"/>
      <p:bldP spid="27" grpId="0"/>
      <p:bldP spid="28" grpId="0"/>
      <p:bldP spid="29" grpId="0"/>
      <p:bldP spid="33" grpId="0"/>
      <p:bldP spid="34" grpId="0"/>
      <p:bldP spid="35" grpId="0"/>
      <p:bldP spid="2" grpId="0" animBg="1"/>
      <p:bldP spid="37" grpId="0" animBg="1"/>
      <p:bldP spid="38" grpId="0" animBg="1"/>
      <p:bldP spid="38" grpId="1" animBg="1"/>
      <p:bldP spid="40" grpId="0" animBg="1"/>
      <p:bldP spid="40"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5BD9FC-62D9-3448-849C-728618044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02" y="5042071"/>
            <a:ext cx="8204200" cy="546100"/>
          </a:xfrm>
          <a:prstGeom prst="rect">
            <a:avLst/>
          </a:prstGeom>
        </p:spPr>
      </p:pic>
      <p:sp>
        <p:nvSpPr>
          <p:cNvPr id="2" name="Title 1"/>
          <p:cNvSpPr>
            <a:spLocks noGrp="1"/>
          </p:cNvSpPr>
          <p:nvPr>
            <p:ph type="title"/>
          </p:nvPr>
        </p:nvSpPr>
        <p:spPr>
          <a:xfrm>
            <a:off x="587959" y="143964"/>
            <a:ext cx="10932855" cy="852811"/>
          </a:xfrm>
        </p:spPr>
        <p:txBody>
          <a:bodyPr>
            <a:normAutofit fontScale="90000"/>
          </a:bodyPr>
          <a:lstStyle/>
          <a:p>
            <a:pPr lvl="0"/>
            <a:r>
              <a:rPr lang="en-US" b="1" dirty="0">
                <a:latin typeface="Segoe UI Light" panose="020B0502040204020203" pitchFamily="34" charset="0"/>
                <a:cs typeface="Segoe UI Light" panose="020B0502040204020203" pitchFamily="34" charset="0"/>
              </a:rPr>
              <a:t>How to train a model estimating the Dirichlet distribution with evidential uncertainty?</a:t>
            </a:r>
            <a:endParaRPr lang="en-US" sz="3200" b="1" dirty="0">
              <a:latin typeface="Segoe UI Light" panose="020B0502040204020203" pitchFamily="34" charset="0"/>
              <a:cs typeface="Segoe UI Light" panose="020B0502040204020203" pitchFamily="34" charset="0"/>
            </a:endParaRPr>
          </a:p>
        </p:txBody>
      </p:sp>
      <p:sp>
        <p:nvSpPr>
          <p:cNvPr id="17" name="Title 1">
            <a:extLst>
              <a:ext uri="{FF2B5EF4-FFF2-40B4-BE49-F238E27FC236}">
                <a16:creationId xmlns:a16="http://schemas.microsoft.com/office/drawing/2014/main" id="{95C8D8FD-391E-F549-AF59-B1D9905AB087}"/>
              </a:ext>
            </a:extLst>
          </p:cNvPr>
          <p:cNvSpPr txBox="1">
            <a:spLocks/>
          </p:cNvSpPr>
          <p:nvPr/>
        </p:nvSpPr>
        <p:spPr>
          <a:xfrm>
            <a:off x="3970846" y="4281296"/>
            <a:ext cx="2015160" cy="646093"/>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800" dirty="0">
                <a:solidFill>
                  <a:schemeClr val="tx1">
                    <a:lumMod val="85000"/>
                    <a:lumOff val="15000"/>
                  </a:schemeClr>
                </a:solidFill>
                <a:latin typeface="Segoe UI Light" panose="020B0502040204020203" pitchFamily="34" charset="0"/>
                <a:cs typeface="Segoe UI Light" panose="020B0502040204020203" pitchFamily="34" charset="0"/>
              </a:rPr>
              <a:t>CNN model</a:t>
            </a:r>
            <a:endParaRPr lang="en-US" sz="28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20" name="右箭头 19">
            <a:extLst>
              <a:ext uri="{FF2B5EF4-FFF2-40B4-BE49-F238E27FC236}">
                <a16:creationId xmlns:a16="http://schemas.microsoft.com/office/drawing/2014/main" id="{DD43493E-33ED-1846-99D9-DA66A2762491}"/>
              </a:ext>
            </a:extLst>
          </p:cNvPr>
          <p:cNvSpPr/>
          <p:nvPr/>
        </p:nvSpPr>
        <p:spPr>
          <a:xfrm>
            <a:off x="2274069" y="2474427"/>
            <a:ext cx="395382"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15F09980-8389-434D-86EB-2A9691091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638" y="2340476"/>
            <a:ext cx="1719018" cy="1146012"/>
          </a:xfrm>
          <a:prstGeom prst="rect">
            <a:avLst/>
          </a:prstGeom>
        </p:spPr>
      </p:pic>
      <p:grpSp>
        <p:nvGrpSpPr>
          <p:cNvPr id="12" name="组合 11">
            <a:extLst>
              <a:ext uri="{FF2B5EF4-FFF2-40B4-BE49-F238E27FC236}">
                <a16:creationId xmlns:a16="http://schemas.microsoft.com/office/drawing/2014/main" id="{273AF488-6BFC-4F40-9734-2E47878D330B}"/>
              </a:ext>
            </a:extLst>
          </p:cNvPr>
          <p:cNvGrpSpPr/>
          <p:nvPr/>
        </p:nvGrpSpPr>
        <p:grpSpPr>
          <a:xfrm>
            <a:off x="2928944" y="1400164"/>
            <a:ext cx="401666" cy="2457450"/>
            <a:chOff x="2743200" y="1743075"/>
            <a:chExt cx="401666" cy="2457450"/>
          </a:xfrm>
        </p:grpSpPr>
        <p:sp>
          <p:nvSpPr>
            <p:cNvPr id="9" name="圆角矩形 8">
              <a:extLst>
                <a:ext uri="{FF2B5EF4-FFF2-40B4-BE49-F238E27FC236}">
                  <a16:creationId xmlns:a16="http://schemas.microsoft.com/office/drawing/2014/main" id="{51F6FF93-E8E0-6243-94CF-B89007F6C91F}"/>
                </a:ext>
              </a:extLst>
            </p:cNvPr>
            <p:cNvSpPr/>
            <p:nvPr/>
          </p:nvSpPr>
          <p:spPr>
            <a:xfrm>
              <a:off x="2743200" y="1743075"/>
              <a:ext cx="371475" cy="245745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24" name="Title 1">
              <a:extLst>
                <a:ext uri="{FF2B5EF4-FFF2-40B4-BE49-F238E27FC236}">
                  <a16:creationId xmlns:a16="http://schemas.microsoft.com/office/drawing/2014/main" id="{2F6EE3CD-2571-5F4E-B8D2-B155916CDEE5}"/>
                </a:ext>
              </a:extLst>
            </p:cNvPr>
            <p:cNvSpPr txBox="1">
              <a:spLocks/>
            </p:cNvSpPr>
            <p:nvPr/>
          </p:nvSpPr>
          <p:spPr>
            <a:xfrm rot="5400000">
              <a:off x="1984263" y="2797516"/>
              <a:ext cx="1919539" cy="401666"/>
            </a:xfrm>
            <a:prstGeom prst="rect">
              <a:avLst/>
            </a:prstGeom>
          </p:spPr>
          <p:txBody>
            <a:bodyPr vert="horz" lIns="91440" tIns="45720" rIns="91440" bIns="45720" rtlCol="0" anchor="ctr" anchorCtr="0">
              <a:normAutofit fontScale="925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Convolution</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grpSp>
      <p:grpSp>
        <p:nvGrpSpPr>
          <p:cNvPr id="18" name="组合 17">
            <a:extLst>
              <a:ext uri="{FF2B5EF4-FFF2-40B4-BE49-F238E27FC236}">
                <a16:creationId xmlns:a16="http://schemas.microsoft.com/office/drawing/2014/main" id="{6FF0C57C-3794-004E-99CB-64BADFB8D9A7}"/>
              </a:ext>
            </a:extLst>
          </p:cNvPr>
          <p:cNvGrpSpPr/>
          <p:nvPr/>
        </p:nvGrpSpPr>
        <p:grpSpPr>
          <a:xfrm>
            <a:off x="3795720" y="1714968"/>
            <a:ext cx="401666" cy="1814512"/>
            <a:chOff x="3609976" y="2143607"/>
            <a:chExt cx="401666" cy="1814512"/>
          </a:xfrm>
        </p:grpSpPr>
        <p:sp>
          <p:nvSpPr>
            <p:cNvPr id="30" name="圆角矩形 29">
              <a:extLst>
                <a:ext uri="{FF2B5EF4-FFF2-40B4-BE49-F238E27FC236}">
                  <a16:creationId xmlns:a16="http://schemas.microsoft.com/office/drawing/2014/main" id="{D59EC30F-C8B1-E241-8C09-75D805AF85C2}"/>
                </a:ext>
              </a:extLst>
            </p:cNvPr>
            <p:cNvSpPr/>
            <p:nvPr/>
          </p:nvSpPr>
          <p:spPr>
            <a:xfrm>
              <a:off x="3640166" y="2143607"/>
              <a:ext cx="312708" cy="1814512"/>
            </a:xfrm>
            <a:prstGeom prst="roundRect">
              <a:avLst/>
            </a:prstGeom>
            <a:solidFill>
              <a:schemeClr val="accent2">
                <a:lumMod val="60000"/>
                <a:lumOff val="40000"/>
              </a:schemeClr>
            </a:solidFill>
            <a:ln>
              <a:solidFill>
                <a:srgbClr val="DD462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31" name="Title 1">
              <a:extLst>
                <a:ext uri="{FF2B5EF4-FFF2-40B4-BE49-F238E27FC236}">
                  <a16:creationId xmlns:a16="http://schemas.microsoft.com/office/drawing/2014/main" id="{B6F72221-2957-914D-B6D3-2754A66C904A}"/>
                </a:ext>
              </a:extLst>
            </p:cNvPr>
            <p:cNvSpPr txBox="1">
              <a:spLocks/>
            </p:cNvSpPr>
            <p:nvPr/>
          </p:nvSpPr>
          <p:spPr>
            <a:xfrm rot="5400000">
              <a:off x="3147968" y="2843495"/>
              <a:ext cx="1325682" cy="401666"/>
            </a:xfrm>
            <a:prstGeom prst="rect">
              <a:avLst/>
            </a:prstGeom>
          </p:spPr>
          <p:txBody>
            <a:bodyPr vert="horz" lIns="91440" tIns="45720" rIns="91440" bIns="45720" rtlCol="0" anchor="ctr" anchorCtr="0">
              <a:normAutofit fontScale="925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Pooling</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grpSp>
      <p:sp>
        <p:nvSpPr>
          <p:cNvPr id="32" name="右箭头 31">
            <a:extLst>
              <a:ext uri="{FF2B5EF4-FFF2-40B4-BE49-F238E27FC236}">
                <a16:creationId xmlns:a16="http://schemas.microsoft.com/office/drawing/2014/main" id="{C9FCF983-425F-B346-BB34-917CE7E1DE29}"/>
              </a:ext>
            </a:extLst>
          </p:cNvPr>
          <p:cNvSpPr/>
          <p:nvPr/>
        </p:nvSpPr>
        <p:spPr>
          <a:xfrm>
            <a:off x="3398717" y="2474427"/>
            <a:ext cx="314477"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右箭头 32">
            <a:extLst>
              <a:ext uri="{FF2B5EF4-FFF2-40B4-BE49-F238E27FC236}">
                <a16:creationId xmlns:a16="http://schemas.microsoft.com/office/drawing/2014/main" id="{B7B99A22-1A15-8248-A148-4802F400D475}"/>
              </a:ext>
            </a:extLst>
          </p:cNvPr>
          <p:cNvSpPr/>
          <p:nvPr/>
        </p:nvSpPr>
        <p:spPr>
          <a:xfrm>
            <a:off x="5032813" y="2558630"/>
            <a:ext cx="395382"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33">
            <a:extLst>
              <a:ext uri="{FF2B5EF4-FFF2-40B4-BE49-F238E27FC236}">
                <a16:creationId xmlns:a16="http://schemas.microsoft.com/office/drawing/2014/main" id="{30E3C422-D954-F84B-9C3B-99969F1B08C2}"/>
              </a:ext>
            </a:extLst>
          </p:cNvPr>
          <p:cNvGrpSpPr/>
          <p:nvPr/>
        </p:nvGrpSpPr>
        <p:grpSpPr>
          <a:xfrm>
            <a:off x="5544809" y="1484367"/>
            <a:ext cx="401666" cy="2457450"/>
            <a:chOff x="2743200" y="1743075"/>
            <a:chExt cx="401666" cy="2457450"/>
          </a:xfrm>
        </p:grpSpPr>
        <p:sp>
          <p:nvSpPr>
            <p:cNvPr id="35" name="圆角矩形 34">
              <a:extLst>
                <a:ext uri="{FF2B5EF4-FFF2-40B4-BE49-F238E27FC236}">
                  <a16:creationId xmlns:a16="http://schemas.microsoft.com/office/drawing/2014/main" id="{95509AC1-3AC5-9742-9E31-FA2177809B3A}"/>
                </a:ext>
              </a:extLst>
            </p:cNvPr>
            <p:cNvSpPr/>
            <p:nvPr/>
          </p:nvSpPr>
          <p:spPr>
            <a:xfrm>
              <a:off x="2743200" y="1743075"/>
              <a:ext cx="371475" cy="245745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36" name="Title 1">
              <a:extLst>
                <a:ext uri="{FF2B5EF4-FFF2-40B4-BE49-F238E27FC236}">
                  <a16:creationId xmlns:a16="http://schemas.microsoft.com/office/drawing/2014/main" id="{32A947AC-A01C-2F41-9A4F-E03F2921C7A7}"/>
                </a:ext>
              </a:extLst>
            </p:cNvPr>
            <p:cNvSpPr txBox="1">
              <a:spLocks/>
            </p:cNvSpPr>
            <p:nvPr/>
          </p:nvSpPr>
          <p:spPr>
            <a:xfrm rot="5400000">
              <a:off x="1984263" y="2797516"/>
              <a:ext cx="1919539" cy="401666"/>
            </a:xfrm>
            <a:prstGeom prst="rect">
              <a:avLst/>
            </a:prstGeom>
          </p:spPr>
          <p:txBody>
            <a:bodyPr vert="horz" lIns="91440" tIns="45720" rIns="91440" bIns="45720" rtlCol="0" anchor="ctr" anchorCtr="0">
              <a:normAutofit fontScale="925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Convolution</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grpSp>
      <p:grpSp>
        <p:nvGrpSpPr>
          <p:cNvPr id="37" name="组合 36">
            <a:extLst>
              <a:ext uri="{FF2B5EF4-FFF2-40B4-BE49-F238E27FC236}">
                <a16:creationId xmlns:a16="http://schemas.microsoft.com/office/drawing/2014/main" id="{B04824EE-BDE4-F542-AF61-CF1A0A7B4F74}"/>
              </a:ext>
            </a:extLst>
          </p:cNvPr>
          <p:cNvGrpSpPr/>
          <p:nvPr/>
        </p:nvGrpSpPr>
        <p:grpSpPr>
          <a:xfrm>
            <a:off x="6415190" y="1892000"/>
            <a:ext cx="401666" cy="1814512"/>
            <a:chOff x="3609976" y="2143607"/>
            <a:chExt cx="401666" cy="1814512"/>
          </a:xfrm>
        </p:grpSpPr>
        <p:sp>
          <p:nvSpPr>
            <p:cNvPr id="38" name="圆角矩形 37">
              <a:extLst>
                <a:ext uri="{FF2B5EF4-FFF2-40B4-BE49-F238E27FC236}">
                  <a16:creationId xmlns:a16="http://schemas.microsoft.com/office/drawing/2014/main" id="{E6AF5E55-445A-DB49-BB81-C7922FAB6914}"/>
                </a:ext>
              </a:extLst>
            </p:cNvPr>
            <p:cNvSpPr/>
            <p:nvPr/>
          </p:nvSpPr>
          <p:spPr>
            <a:xfrm>
              <a:off x="3640166" y="2143607"/>
              <a:ext cx="312708" cy="1814512"/>
            </a:xfrm>
            <a:prstGeom prst="roundRect">
              <a:avLst/>
            </a:prstGeom>
            <a:solidFill>
              <a:schemeClr val="accent2">
                <a:lumMod val="60000"/>
                <a:lumOff val="40000"/>
              </a:schemeClr>
            </a:solidFill>
            <a:ln>
              <a:solidFill>
                <a:srgbClr val="DD462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39" name="Title 1">
              <a:extLst>
                <a:ext uri="{FF2B5EF4-FFF2-40B4-BE49-F238E27FC236}">
                  <a16:creationId xmlns:a16="http://schemas.microsoft.com/office/drawing/2014/main" id="{6D5781D1-40AE-2642-9E20-581BDBCBA14A}"/>
                </a:ext>
              </a:extLst>
            </p:cNvPr>
            <p:cNvSpPr txBox="1">
              <a:spLocks/>
            </p:cNvSpPr>
            <p:nvPr/>
          </p:nvSpPr>
          <p:spPr>
            <a:xfrm rot="5400000">
              <a:off x="3147968" y="2843495"/>
              <a:ext cx="1325682" cy="401666"/>
            </a:xfrm>
            <a:prstGeom prst="rect">
              <a:avLst/>
            </a:prstGeom>
          </p:spPr>
          <p:txBody>
            <a:bodyPr vert="horz" lIns="91440" tIns="45720" rIns="91440" bIns="45720" rtlCol="0" anchor="ctr" anchorCtr="0">
              <a:normAutofit fontScale="925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Pooling</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grpSp>
      <p:sp>
        <p:nvSpPr>
          <p:cNvPr id="40" name="右箭头 39">
            <a:extLst>
              <a:ext uri="{FF2B5EF4-FFF2-40B4-BE49-F238E27FC236}">
                <a16:creationId xmlns:a16="http://schemas.microsoft.com/office/drawing/2014/main" id="{E793091C-F1B5-D24A-871C-0CF96E806E57}"/>
              </a:ext>
            </a:extLst>
          </p:cNvPr>
          <p:cNvSpPr/>
          <p:nvPr/>
        </p:nvSpPr>
        <p:spPr>
          <a:xfrm>
            <a:off x="5986005" y="2539330"/>
            <a:ext cx="314477"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Title 1">
            <a:extLst>
              <a:ext uri="{FF2B5EF4-FFF2-40B4-BE49-F238E27FC236}">
                <a16:creationId xmlns:a16="http://schemas.microsoft.com/office/drawing/2014/main" id="{C6B0F5A9-5D2E-5247-A146-E3C4BD067FC4}"/>
              </a:ext>
            </a:extLst>
          </p:cNvPr>
          <p:cNvSpPr txBox="1">
            <a:spLocks/>
          </p:cNvSpPr>
          <p:nvPr/>
        </p:nvSpPr>
        <p:spPr>
          <a:xfrm>
            <a:off x="4154362" y="2144845"/>
            <a:ext cx="965023" cy="646093"/>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4000" dirty="0">
                <a:solidFill>
                  <a:srgbClr val="DD462F"/>
                </a:solidFill>
                <a:latin typeface="Segoe UI Light" panose="020B0502040204020203" pitchFamily="34" charset="0"/>
                <a:cs typeface="Segoe UI Light" panose="020B0502040204020203" pitchFamily="34" charset="0"/>
              </a:rPr>
              <a:t>……</a:t>
            </a:r>
            <a:endParaRPr lang="en-US" sz="4000" dirty="0">
              <a:solidFill>
                <a:srgbClr val="DD462F"/>
              </a:solidFill>
              <a:latin typeface="Segoe UI Light" panose="020B0502040204020203" pitchFamily="34" charset="0"/>
              <a:cs typeface="Segoe UI Light" panose="020B0502040204020203" pitchFamily="34" charset="0"/>
            </a:endParaRPr>
          </a:p>
        </p:txBody>
      </p:sp>
      <p:sp>
        <p:nvSpPr>
          <p:cNvPr id="42" name="右箭头 41">
            <a:extLst>
              <a:ext uri="{FF2B5EF4-FFF2-40B4-BE49-F238E27FC236}">
                <a16:creationId xmlns:a16="http://schemas.microsoft.com/office/drawing/2014/main" id="{039A9EBF-9B42-4447-9DDC-A1A754C2DCBC}"/>
              </a:ext>
            </a:extLst>
          </p:cNvPr>
          <p:cNvSpPr/>
          <p:nvPr/>
        </p:nvSpPr>
        <p:spPr>
          <a:xfrm>
            <a:off x="7387552" y="2521836"/>
            <a:ext cx="395382"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Title 1">
            <a:extLst>
              <a:ext uri="{FF2B5EF4-FFF2-40B4-BE49-F238E27FC236}">
                <a16:creationId xmlns:a16="http://schemas.microsoft.com/office/drawing/2014/main" id="{A0D106A4-E3BB-7147-88E6-859F66E0D96E}"/>
              </a:ext>
            </a:extLst>
          </p:cNvPr>
          <p:cNvSpPr txBox="1">
            <a:spLocks/>
          </p:cNvSpPr>
          <p:nvPr/>
        </p:nvSpPr>
        <p:spPr>
          <a:xfrm>
            <a:off x="6816856" y="2266606"/>
            <a:ext cx="546920" cy="53086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4000" dirty="0">
                <a:solidFill>
                  <a:srgbClr val="DD462F"/>
                </a:solidFill>
                <a:latin typeface="Segoe UI Light" panose="020B0502040204020203" pitchFamily="34" charset="0"/>
                <a:cs typeface="Segoe UI Light" panose="020B0502040204020203" pitchFamily="34" charset="0"/>
              </a:rPr>
              <a:t>…</a:t>
            </a:r>
            <a:endParaRPr lang="en-US" sz="4000" dirty="0">
              <a:solidFill>
                <a:srgbClr val="DD462F"/>
              </a:solidFill>
              <a:latin typeface="Segoe UI Light" panose="020B0502040204020203" pitchFamily="34" charset="0"/>
              <a:cs typeface="Segoe UI Light" panose="020B0502040204020203" pitchFamily="34" charset="0"/>
            </a:endParaRPr>
          </a:p>
        </p:txBody>
      </p:sp>
      <p:sp>
        <p:nvSpPr>
          <p:cNvPr id="21" name="左大括号 20">
            <a:extLst>
              <a:ext uri="{FF2B5EF4-FFF2-40B4-BE49-F238E27FC236}">
                <a16:creationId xmlns:a16="http://schemas.microsoft.com/office/drawing/2014/main" id="{55620B02-1AE3-B342-B02B-5C54C3DD500B}"/>
              </a:ext>
            </a:extLst>
          </p:cNvPr>
          <p:cNvSpPr/>
          <p:nvPr/>
        </p:nvSpPr>
        <p:spPr>
          <a:xfrm rot="16200000">
            <a:off x="4794339" y="1788869"/>
            <a:ext cx="516668" cy="4766443"/>
          </a:xfrm>
          <a:prstGeom prst="leftBrace">
            <a:avLst>
              <a:gd name="adj1" fmla="val 49813"/>
              <a:gd name="adj2" fmla="val 50000"/>
            </a:avLst>
          </a:prstGeom>
          <a:ln w="28575">
            <a:solidFill>
              <a:srgbClr val="DD462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ABF8C014-4610-8142-B387-CDF9FB5348FB}"/>
                  </a:ext>
                </a:extLst>
              </p:cNvPr>
              <p:cNvSpPr/>
              <p:nvPr/>
            </p:nvSpPr>
            <p:spPr>
              <a:xfrm>
                <a:off x="7588839" y="4286324"/>
                <a:ext cx="823676" cy="584775"/>
              </a:xfrm>
              <a:prstGeom prst="rect">
                <a:avLst/>
              </a:prstGeom>
            </p:spPr>
            <p:txBody>
              <a:bodyPr wrap="square">
                <a:spAutoFit/>
              </a:bodyPr>
              <a:lstStyle/>
              <a:p>
                <a:r>
                  <a:rPr lang="en-US" altLang="zh-CN" sz="3200" i="1" dirty="0">
                    <a:solidFill>
                      <a:srgbClr val="D24726"/>
                    </a:solidFill>
                    <a:latin typeface="Segoe UI Light" panose="020B0502040204020203" pitchFamily="34" charset="0"/>
                    <a:cs typeface="Segoe UI Light" panose="020B0502040204020203" pitchFamily="34" charset="0"/>
                  </a:rPr>
                  <a:t>=</a:t>
                </a:r>
                <a:r>
                  <a:rPr lang="zh-CN" altLang="en-US" sz="3200" i="1" dirty="0">
                    <a:solidFill>
                      <a:srgbClr val="D24726"/>
                    </a:solidFill>
                    <a:latin typeface="Segoe UI Light" panose="020B0502040204020203" pitchFamily="34" charset="0"/>
                    <a:cs typeface="Segoe UI Light" panose="020B0502040204020203" pitchFamily="34" charset="0"/>
                  </a:rPr>
                  <a:t> </a:t>
                </a:r>
                <a14:m>
                  <m:oMath xmlns:m="http://schemas.openxmlformats.org/officeDocument/2006/math">
                    <m:r>
                      <a:rPr lang="el-GR" altLang="zh-CN" sz="3200" i="1" dirty="0" smtClean="0">
                        <a:solidFill>
                          <a:srgbClr val="D24726"/>
                        </a:solidFill>
                        <a:latin typeface="Cambria Math" panose="02040503050406030204" pitchFamily="18" charset="0"/>
                        <a:cs typeface="Segoe UI Light" panose="020B0502040204020203" pitchFamily="34" charset="0"/>
                      </a:rPr>
                      <m:t>𝛼</m:t>
                    </m:r>
                  </m:oMath>
                </a14:m>
                <a:endParaRPr lang="zh-CN" altLang="en-US" sz="3200" dirty="0">
                  <a:solidFill>
                    <a:srgbClr val="D24726"/>
                  </a:solidFill>
                </a:endParaRPr>
              </a:p>
            </p:txBody>
          </p:sp>
        </mc:Choice>
        <mc:Fallback xmlns="">
          <p:sp>
            <p:nvSpPr>
              <p:cNvPr id="52" name="矩形 51">
                <a:extLst>
                  <a:ext uri="{FF2B5EF4-FFF2-40B4-BE49-F238E27FC236}">
                    <a16:creationId xmlns:a16="http://schemas.microsoft.com/office/drawing/2014/main" id="{ABF8C014-4610-8142-B387-CDF9FB5348FB}"/>
                  </a:ext>
                </a:extLst>
              </p:cNvPr>
              <p:cNvSpPr>
                <a:spLocks noRot="1" noChangeAspect="1" noMove="1" noResize="1" noEditPoints="1" noAdjustHandles="1" noChangeArrowheads="1" noChangeShapeType="1" noTextEdit="1"/>
              </p:cNvSpPr>
              <p:nvPr/>
            </p:nvSpPr>
            <p:spPr>
              <a:xfrm>
                <a:off x="7588839" y="4286324"/>
                <a:ext cx="823676" cy="584775"/>
              </a:xfrm>
              <a:prstGeom prst="rect">
                <a:avLst/>
              </a:prstGeom>
              <a:blipFill>
                <a:blip r:embed="rId5"/>
                <a:stretch>
                  <a:fillRect l="-19259" t="-15625" b="-31250"/>
                </a:stretch>
              </a:blipFill>
            </p:spPr>
            <p:txBody>
              <a:bodyPr/>
              <a:lstStyle/>
              <a:p>
                <a:r>
                  <a:rPr lang="en-US">
                    <a:noFill/>
                  </a:rPr>
                  <a:t> </a:t>
                </a:r>
              </a:p>
            </p:txBody>
          </p:sp>
        </mc:Fallback>
      </mc:AlternateContent>
      <p:sp>
        <p:nvSpPr>
          <p:cNvPr id="53" name="Title 1">
            <a:extLst>
              <a:ext uri="{FF2B5EF4-FFF2-40B4-BE49-F238E27FC236}">
                <a16:creationId xmlns:a16="http://schemas.microsoft.com/office/drawing/2014/main" id="{D9701E51-44D2-284B-BAB5-B987FA7B1FED}"/>
              </a:ext>
            </a:extLst>
          </p:cNvPr>
          <p:cNvSpPr txBox="1">
            <a:spLocks/>
          </p:cNvSpPr>
          <p:nvPr/>
        </p:nvSpPr>
        <p:spPr>
          <a:xfrm>
            <a:off x="8670958" y="3673868"/>
            <a:ext cx="2916608" cy="461673"/>
          </a:xfrm>
          <a:prstGeom prst="rect">
            <a:avLst/>
          </a:prstGeom>
        </p:spPr>
        <p:txBody>
          <a:bodyPr vert="horz" lIns="91440" tIns="45720" rIns="91440" bIns="4572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800" dirty="0">
                <a:solidFill>
                  <a:schemeClr val="tx1">
                    <a:lumMod val="85000"/>
                    <a:lumOff val="15000"/>
                  </a:schemeClr>
                </a:solidFill>
                <a:latin typeface="Segoe UI Light" panose="020B0502040204020203" pitchFamily="34" charset="0"/>
                <a:cs typeface="Segoe UI Light" panose="020B0502040204020203" pitchFamily="34" charset="0"/>
              </a:rPr>
              <a:t>Dirichlet Distribution</a:t>
            </a:r>
            <a:endParaRPr lang="en-US" sz="28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55" name="Title 2">
            <a:extLst>
              <a:ext uri="{FF2B5EF4-FFF2-40B4-BE49-F238E27FC236}">
                <a16:creationId xmlns:a16="http://schemas.microsoft.com/office/drawing/2014/main" id="{30C30C20-2C19-3C4D-9B96-309BAC646AE6}"/>
              </a:ext>
            </a:extLst>
          </p:cNvPr>
          <p:cNvSpPr txBox="1">
            <a:spLocks/>
          </p:cNvSpPr>
          <p:nvPr/>
        </p:nvSpPr>
        <p:spPr>
          <a:xfrm>
            <a:off x="5626415" y="5564161"/>
            <a:ext cx="1884673" cy="64005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nSpc>
                <a:spcPct val="200000"/>
              </a:lnSpc>
            </a:pPr>
            <a:r>
              <a:rPr lang="en-US" altLang="zh-CN" sz="2000" dirty="0">
                <a:solidFill>
                  <a:srgbClr val="DD462F"/>
                </a:solidFill>
                <a:latin typeface="Segoe UI Light" panose="020B0502040204020203" pitchFamily="34" charset="0"/>
                <a:cs typeface="Segoe UI Light" panose="020B0502040204020203" pitchFamily="34" charset="0"/>
              </a:rPr>
              <a:t>Prediction</a:t>
            </a:r>
            <a:r>
              <a:rPr lang="zh-CN" altLang="en-US" sz="2000" dirty="0">
                <a:solidFill>
                  <a:srgbClr val="DD462F"/>
                </a:solidFill>
                <a:latin typeface="Segoe UI Light" panose="020B0502040204020203" pitchFamily="34" charset="0"/>
                <a:cs typeface="Segoe UI Light" panose="020B0502040204020203" pitchFamily="34" charset="0"/>
              </a:rPr>
              <a:t> </a:t>
            </a:r>
            <a:r>
              <a:rPr lang="en-US" altLang="zh-CN" sz="2000" dirty="0">
                <a:solidFill>
                  <a:srgbClr val="DD462F"/>
                </a:solidFill>
                <a:latin typeface="Segoe UI Light" panose="020B0502040204020203" pitchFamily="34" charset="0"/>
                <a:cs typeface="Segoe UI Light" panose="020B0502040204020203" pitchFamily="34" charset="0"/>
              </a:rPr>
              <a:t>error</a:t>
            </a:r>
          </a:p>
        </p:txBody>
      </p:sp>
      <p:sp>
        <p:nvSpPr>
          <p:cNvPr id="56" name="Title 2">
            <a:extLst>
              <a:ext uri="{FF2B5EF4-FFF2-40B4-BE49-F238E27FC236}">
                <a16:creationId xmlns:a16="http://schemas.microsoft.com/office/drawing/2014/main" id="{5EC17DCD-0284-2A45-8624-B364ECF55541}"/>
              </a:ext>
            </a:extLst>
          </p:cNvPr>
          <p:cNvSpPr txBox="1">
            <a:spLocks/>
          </p:cNvSpPr>
          <p:nvPr/>
        </p:nvSpPr>
        <p:spPr>
          <a:xfrm>
            <a:off x="7621639" y="5546708"/>
            <a:ext cx="1224639" cy="64005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nSpc>
                <a:spcPct val="200000"/>
              </a:lnSpc>
            </a:pPr>
            <a:r>
              <a:rPr lang="en-US" altLang="zh-CN" sz="2000" dirty="0">
                <a:solidFill>
                  <a:srgbClr val="DD462F"/>
                </a:solidFill>
                <a:latin typeface="Segoe UI Light" panose="020B0502040204020203" pitchFamily="34" charset="0"/>
                <a:cs typeface="Segoe UI Light" panose="020B0502040204020203" pitchFamily="34" charset="0"/>
              </a:rPr>
              <a:t>Variance</a:t>
            </a:r>
          </a:p>
        </p:txBody>
      </p:sp>
      <p:cxnSp>
        <p:nvCxnSpPr>
          <p:cNvPr id="58" name="直线箭头连接符 57">
            <a:extLst>
              <a:ext uri="{FF2B5EF4-FFF2-40B4-BE49-F238E27FC236}">
                <a16:creationId xmlns:a16="http://schemas.microsoft.com/office/drawing/2014/main" id="{2AB53AAA-64A7-7C4B-BF48-8F9D0EADA258}"/>
              </a:ext>
            </a:extLst>
          </p:cNvPr>
          <p:cNvCxnSpPr>
            <a:cxnSpLocks/>
          </p:cNvCxnSpPr>
          <p:nvPr/>
        </p:nvCxnSpPr>
        <p:spPr>
          <a:xfrm flipV="1">
            <a:off x="8786036" y="5555102"/>
            <a:ext cx="678061" cy="435704"/>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sp>
        <p:nvSpPr>
          <p:cNvPr id="59" name="Title 2">
            <a:extLst>
              <a:ext uri="{FF2B5EF4-FFF2-40B4-BE49-F238E27FC236}">
                <a16:creationId xmlns:a16="http://schemas.microsoft.com/office/drawing/2014/main" id="{0F7AE27A-C29B-AE41-BCDB-2430E5D59812}"/>
              </a:ext>
            </a:extLst>
          </p:cNvPr>
          <p:cNvSpPr txBox="1">
            <a:spLocks/>
          </p:cNvSpPr>
          <p:nvPr/>
        </p:nvSpPr>
        <p:spPr>
          <a:xfrm>
            <a:off x="6762203" y="5941450"/>
            <a:ext cx="1272354" cy="64005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nSpc>
                <a:spcPct val="200000"/>
              </a:lnSpc>
            </a:pPr>
            <a:r>
              <a:rPr lang="en-US" altLang="zh-CN" sz="2000" dirty="0">
                <a:solidFill>
                  <a:schemeClr val="tx1">
                    <a:lumMod val="85000"/>
                    <a:lumOff val="15000"/>
                  </a:schemeClr>
                </a:solidFill>
                <a:latin typeface="Segoe UI Light" panose="020B0502040204020203" pitchFamily="34" charset="0"/>
                <a:cs typeface="Segoe UI Light" panose="020B0502040204020203" pitchFamily="34" charset="0"/>
              </a:rPr>
              <a:t>Minimize</a:t>
            </a:r>
          </a:p>
        </p:txBody>
      </p:sp>
      <p:cxnSp>
        <p:nvCxnSpPr>
          <p:cNvPr id="60" name="直线箭头连接符 59">
            <a:extLst>
              <a:ext uri="{FF2B5EF4-FFF2-40B4-BE49-F238E27FC236}">
                <a16:creationId xmlns:a16="http://schemas.microsoft.com/office/drawing/2014/main" id="{461B8353-1C9C-BF45-8376-4E68064944F7}"/>
              </a:ext>
            </a:extLst>
          </p:cNvPr>
          <p:cNvCxnSpPr>
            <a:cxnSpLocks/>
          </p:cNvCxnSpPr>
          <p:nvPr/>
        </p:nvCxnSpPr>
        <p:spPr>
          <a:xfrm>
            <a:off x="6757692" y="5535585"/>
            <a:ext cx="0" cy="321195"/>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61" name="直线箭头连接符 60">
            <a:extLst>
              <a:ext uri="{FF2B5EF4-FFF2-40B4-BE49-F238E27FC236}">
                <a16:creationId xmlns:a16="http://schemas.microsoft.com/office/drawing/2014/main" id="{992F72A0-0479-6547-B8A2-CC35AAE68C6E}"/>
              </a:ext>
            </a:extLst>
          </p:cNvPr>
          <p:cNvCxnSpPr>
            <a:cxnSpLocks/>
          </p:cNvCxnSpPr>
          <p:nvPr/>
        </p:nvCxnSpPr>
        <p:spPr>
          <a:xfrm>
            <a:off x="8059856" y="5438715"/>
            <a:ext cx="0" cy="388320"/>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sp>
        <p:nvSpPr>
          <p:cNvPr id="63" name="Title 2">
            <a:extLst>
              <a:ext uri="{FF2B5EF4-FFF2-40B4-BE49-F238E27FC236}">
                <a16:creationId xmlns:a16="http://schemas.microsoft.com/office/drawing/2014/main" id="{3B6152A3-3EC2-B24E-8161-8C7A6C582630}"/>
              </a:ext>
            </a:extLst>
          </p:cNvPr>
          <p:cNvSpPr txBox="1">
            <a:spLocks/>
          </p:cNvSpPr>
          <p:nvPr/>
        </p:nvSpPr>
        <p:spPr>
          <a:xfrm>
            <a:off x="8964195" y="4428404"/>
            <a:ext cx="2803207" cy="101030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000" dirty="0">
                <a:solidFill>
                  <a:srgbClr val="DD462F"/>
                </a:solidFill>
                <a:latin typeface="Segoe UI Light" panose="020B0502040204020203" pitchFamily="34" charset="0"/>
                <a:cs typeface="Segoe UI Light" panose="020B0502040204020203" pitchFamily="34" charset="0"/>
              </a:rPr>
              <a:t>Higher classification accuracy and</a:t>
            </a:r>
            <a:r>
              <a:rPr lang="zh-CN" altLang="en-US" sz="2000" dirty="0">
                <a:solidFill>
                  <a:srgbClr val="DD462F"/>
                </a:solidFill>
                <a:latin typeface="Segoe UI Light" panose="020B0502040204020203" pitchFamily="34" charset="0"/>
                <a:cs typeface="Segoe UI Light" panose="020B0502040204020203" pitchFamily="34" charset="0"/>
              </a:rPr>
              <a:t> </a:t>
            </a:r>
            <a:endParaRPr lang="en-US" altLang="zh-CN" sz="2000" dirty="0">
              <a:solidFill>
                <a:srgbClr val="DD462F"/>
              </a:solidFill>
              <a:latin typeface="Segoe UI Light" panose="020B0502040204020203" pitchFamily="34" charset="0"/>
              <a:cs typeface="Segoe UI Light" panose="020B0502040204020203" pitchFamily="34" charset="0"/>
            </a:endParaRPr>
          </a:p>
          <a:p>
            <a:pPr algn="ctr"/>
            <a:r>
              <a:rPr lang="en-US" altLang="zh-CN" sz="2000" dirty="0">
                <a:solidFill>
                  <a:srgbClr val="DD462F"/>
                </a:solidFill>
                <a:latin typeface="Segoe UI Light" panose="020B0502040204020203" pitchFamily="34" charset="0"/>
                <a:cs typeface="Segoe UI Light" panose="020B0502040204020203" pitchFamily="34" charset="0"/>
              </a:rPr>
              <a:t>Uncertainty</a:t>
            </a:r>
            <a:r>
              <a:rPr lang="zh-CN" altLang="en-US" sz="2000" dirty="0">
                <a:solidFill>
                  <a:srgbClr val="DD462F"/>
                </a:solidFill>
                <a:latin typeface="Segoe UI Light" panose="020B0502040204020203" pitchFamily="34" charset="0"/>
                <a:cs typeface="Segoe UI Light" panose="020B0502040204020203" pitchFamily="34" charset="0"/>
              </a:rPr>
              <a:t> </a:t>
            </a:r>
            <a:r>
              <a:rPr lang="en-US" altLang="zh-CN" sz="2000" dirty="0">
                <a:solidFill>
                  <a:srgbClr val="DD462F"/>
                </a:solidFill>
                <a:latin typeface="Segoe UI Light" panose="020B0502040204020203" pitchFamily="34" charset="0"/>
                <a:cs typeface="Segoe UI Light" panose="020B0502040204020203" pitchFamily="34" charset="0"/>
              </a:rPr>
              <a:t>estimation</a:t>
            </a:r>
          </a:p>
        </p:txBody>
      </p:sp>
      <p:pic>
        <p:nvPicPr>
          <p:cNvPr id="64" name="Picture 2">
            <a:extLst>
              <a:ext uri="{FF2B5EF4-FFF2-40B4-BE49-F238E27FC236}">
                <a16:creationId xmlns:a16="http://schemas.microsoft.com/office/drawing/2014/main" id="{79D20FDA-0063-AE41-BB27-AAE001DEC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4771" y="1989931"/>
            <a:ext cx="2313685" cy="1502907"/>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1">
            <a:extLst>
              <a:ext uri="{FF2B5EF4-FFF2-40B4-BE49-F238E27FC236}">
                <a16:creationId xmlns:a16="http://schemas.microsoft.com/office/drawing/2014/main" id="{FF1C24F8-817B-2947-B7C4-50E647178094}"/>
              </a:ext>
            </a:extLst>
          </p:cNvPr>
          <p:cNvSpPr txBox="1">
            <a:spLocks/>
          </p:cNvSpPr>
          <p:nvPr/>
        </p:nvSpPr>
        <p:spPr>
          <a:xfrm>
            <a:off x="229609" y="4658329"/>
            <a:ext cx="2214276" cy="435885"/>
          </a:xfrm>
          <a:prstGeom prst="rect">
            <a:avLst/>
          </a:prstGeom>
        </p:spPr>
        <p:txBody>
          <a:bodyPr vert="horz" lIns="91440" tIns="45720" rIns="91440" bIns="45720" rtlCol="0" anchor="b" anchorCtr="0">
            <a:normAutofit fontScale="92500" lnSpcReduction="2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sz="2800" dirty="0">
                <a:solidFill>
                  <a:srgbClr val="DD462F"/>
                </a:solidFill>
                <a:latin typeface="Segoe UI Light" panose="020B0502040204020203" pitchFamily="34" charset="0"/>
                <a:cs typeface="Segoe UI Light" panose="020B0502040204020203" pitchFamily="34" charset="0"/>
              </a:rPr>
              <a:t>Square Loss:</a:t>
            </a:r>
          </a:p>
        </p:txBody>
      </p:sp>
      <p:sp>
        <p:nvSpPr>
          <p:cNvPr id="70" name="右箭头 69">
            <a:extLst>
              <a:ext uri="{FF2B5EF4-FFF2-40B4-BE49-F238E27FC236}">
                <a16:creationId xmlns:a16="http://schemas.microsoft.com/office/drawing/2014/main" id="{A028C6EC-0060-154E-B59B-6881121385B1}"/>
              </a:ext>
            </a:extLst>
          </p:cNvPr>
          <p:cNvSpPr/>
          <p:nvPr/>
        </p:nvSpPr>
        <p:spPr>
          <a:xfrm>
            <a:off x="8396692" y="2548788"/>
            <a:ext cx="314477" cy="143214"/>
          </a:xfrm>
          <a:prstGeom prst="rightArrow">
            <a:avLst/>
          </a:prstGeom>
          <a:solidFill>
            <a:srgbClr val="D24726"/>
          </a:solidFill>
          <a:ln>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10FC1F9B-4B29-0A45-81A5-D833D3A29A0C}"/>
              </a:ext>
            </a:extLst>
          </p:cNvPr>
          <p:cNvGrpSpPr/>
          <p:nvPr/>
        </p:nvGrpSpPr>
        <p:grpSpPr>
          <a:xfrm>
            <a:off x="7843909" y="1331049"/>
            <a:ext cx="371475" cy="2788306"/>
            <a:chOff x="7944745" y="1484367"/>
            <a:chExt cx="371475" cy="2788306"/>
          </a:xfrm>
        </p:grpSpPr>
        <p:sp>
          <p:nvSpPr>
            <p:cNvPr id="45" name="圆角矩形 44">
              <a:extLst>
                <a:ext uri="{FF2B5EF4-FFF2-40B4-BE49-F238E27FC236}">
                  <a16:creationId xmlns:a16="http://schemas.microsoft.com/office/drawing/2014/main" id="{C501E488-F8AD-F24C-9579-FAAC5B9DFF6D}"/>
                </a:ext>
              </a:extLst>
            </p:cNvPr>
            <p:cNvSpPr/>
            <p:nvPr/>
          </p:nvSpPr>
          <p:spPr>
            <a:xfrm>
              <a:off x="7944745" y="1484367"/>
              <a:ext cx="371475" cy="2788306"/>
            </a:xfrm>
            <a:prstGeom prst="roundRect">
              <a:avLst/>
            </a:prstGeom>
            <a:solidFill>
              <a:schemeClr val="accent6">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CF8E42A3-7434-064D-B600-1F31DC4B4DC4}"/>
                </a:ext>
              </a:extLst>
            </p:cNvPr>
            <p:cNvSpPr/>
            <p:nvPr/>
          </p:nvSpPr>
          <p:spPr>
            <a:xfrm>
              <a:off x="7974936" y="1574848"/>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BE60326C-F6A7-D34E-9E0E-F86F27E36A69}"/>
                </a:ext>
              </a:extLst>
            </p:cNvPr>
            <p:cNvSpPr/>
            <p:nvPr/>
          </p:nvSpPr>
          <p:spPr>
            <a:xfrm>
              <a:off x="7970573" y="1963823"/>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97DC471F-8A07-344F-B6AD-AE037B9DA30D}"/>
                </a:ext>
              </a:extLst>
            </p:cNvPr>
            <p:cNvSpPr/>
            <p:nvPr/>
          </p:nvSpPr>
          <p:spPr>
            <a:xfrm>
              <a:off x="7983454" y="2358376"/>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9EF09096-5400-D843-A67D-00B3BFB80776}"/>
                </a:ext>
              </a:extLst>
            </p:cNvPr>
            <p:cNvSpPr/>
            <p:nvPr/>
          </p:nvSpPr>
          <p:spPr>
            <a:xfrm>
              <a:off x="7979091" y="3104543"/>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7C6B312C-1C9A-5742-AFB0-B08A7EF91C3C}"/>
                </a:ext>
              </a:extLst>
            </p:cNvPr>
            <p:cNvSpPr/>
            <p:nvPr/>
          </p:nvSpPr>
          <p:spPr>
            <a:xfrm>
              <a:off x="7979979" y="3498905"/>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E73DF8A6-9C5C-3241-ABAD-2A75C350BC75}"/>
                </a:ext>
              </a:extLst>
            </p:cNvPr>
            <p:cNvSpPr/>
            <p:nvPr/>
          </p:nvSpPr>
          <p:spPr>
            <a:xfrm>
              <a:off x="7975616" y="3887880"/>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7D42AB2E-AA3A-654B-9AEB-620B5118C1E4}"/>
                </a:ext>
              </a:extLst>
            </p:cNvPr>
            <p:cNvSpPr/>
            <p:nvPr/>
          </p:nvSpPr>
          <p:spPr>
            <a:xfrm>
              <a:off x="7978689" y="2725091"/>
              <a:ext cx="302783" cy="30278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3" name="矩形 82">
            <a:extLst>
              <a:ext uri="{FF2B5EF4-FFF2-40B4-BE49-F238E27FC236}">
                <a16:creationId xmlns:a16="http://schemas.microsoft.com/office/drawing/2014/main" id="{B412AA58-A933-C841-981F-31EEA6550199}"/>
              </a:ext>
            </a:extLst>
          </p:cNvPr>
          <p:cNvSpPr/>
          <p:nvPr/>
        </p:nvSpPr>
        <p:spPr>
          <a:xfrm>
            <a:off x="5626415" y="5764559"/>
            <a:ext cx="3105441" cy="816943"/>
          </a:xfrm>
          <a:prstGeom prst="rect">
            <a:avLst/>
          </a:prstGeom>
          <a:noFill/>
          <a:ln w="28575">
            <a:solidFill>
              <a:srgbClr val="D247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7" name="直线箭头连接符 86">
            <a:extLst>
              <a:ext uri="{FF2B5EF4-FFF2-40B4-BE49-F238E27FC236}">
                <a16:creationId xmlns:a16="http://schemas.microsoft.com/office/drawing/2014/main" id="{878446D5-CD13-B24D-B05F-3132FADF9DD7}"/>
              </a:ext>
            </a:extLst>
          </p:cNvPr>
          <p:cNvCxnSpPr>
            <a:cxnSpLocks/>
          </p:cNvCxnSpPr>
          <p:nvPr/>
        </p:nvCxnSpPr>
        <p:spPr>
          <a:xfrm>
            <a:off x="2974160" y="5591679"/>
            <a:ext cx="0" cy="321195"/>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sp>
        <p:nvSpPr>
          <p:cNvPr id="88" name="Title 2">
            <a:extLst>
              <a:ext uri="{FF2B5EF4-FFF2-40B4-BE49-F238E27FC236}">
                <a16:creationId xmlns:a16="http://schemas.microsoft.com/office/drawing/2014/main" id="{01077E25-4B1C-FC46-8663-51661185FF17}"/>
              </a:ext>
            </a:extLst>
          </p:cNvPr>
          <p:cNvSpPr txBox="1">
            <a:spLocks/>
          </p:cNvSpPr>
          <p:nvPr/>
        </p:nvSpPr>
        <p:spPr>
          <a:xfrm>
            <a:off x="1914091" y="5794661"/>
            <a:ext cx="2379973" cy="64005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nSpc>
                <a:spcPct val="200000"/>
              </a:lnSpc>
            </a:pPr>
            <a:r>
              <a:rPr lang="en-US" altLang="zh-CN" sz="2000" dirty="0">
                <a:solidFill>
                  <a:srgbClr val="DD462F"/>
                </a:solidFill>
                <a:latin typeface="Segoe UI Light" panose="020B0502040204020203" pitchFamily="34" charset="0"/>
                <a:cs typeface="Segoe UI Light" panose="020B0502040204020203" pitchFamily="34" charset="0"/>
              </a:rPr>
              <a:t>Expected Probability</a:t>
            </a:r>
          </a:p>
        </p:txBody>
      </p:sp>
      <p:pic>
        <p:nvPicPr>
          <p:cNvPr id="6" name="图片 5">
            <a:extLst>
              <a:ext uri="{FF2B5EF4-FFF2-40B4-BE49-F238E27FC236}">
                <a16:creationId xmlns:a16="http://schemas.microsoft.com/office/drawing/2014/main" id="{ADD11B1E-40D8-F942-B3EE-3C505C7191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7042" y="4380909"/>
            <a:ext cx="940259" cy="453918"/>
          </a:xfrm>
          <a:prstGeom prst="rect">
            <a:avLst/>
          </a:prstGeom>
        </p:spPr>
      </p:pic>
      <p:cxnSp>
        <p:nvCxnSpPr>
          <p:cNvPr id="62" name="直线连接符 61">
            <a:extLst>
              <a:ext uri="{FF2B5EF4-FFF2-40B4-BE49-F238E27FC236}">
                <a16:creationId xmlns:a16="http://schemas.microsoft.com/office/drawing/2014/main" id="{487909E3-93DF-2442-AFEA-6F4F3835A58C}"/>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1B1BC5-FB96-460F-B2E5-F630C301A6B4}"/>
              </a:ext>
            </a:extLst>
          </p:cNvPr>
          <p:cNvSpPr/>
          <p:nvPr/>
        </p:nvSpPr>
        <p:spPr>
          <a:xfrm>
            <a:off x="259774" y="1316523"/>
            <a:ext cx="2377424" cy="830997"/>
          </a:xfrm>
          <a:prstGeom prst="rect">
            <a:avLst/>
          </a:prstGeom>
        </p:spPr>
        <p:txBody>
          <a:bodyPr wrap="square">
            <a:spAutoFit/>
          </a:bodyPr>
          <a:lstStyle/>
          <a:p>
            <a:r>
              <a:rPr lang="en-US" sz="2400" b="1" dirty="0">
                <a:solidFill>
                  <a:srgbClr val="923922"/>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Evidential Neural Networks</a:t>
            </a:r>
            <a:endParaRPr lang="en-US" sz="2400" dirty="0">
              <a:solidFill>
                <a:srgbClr val="92392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131586"/>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500"/>
                                        <p:tgtEl>
                                          <p:spTgt spid="69"/>
                                        </p:tgtEl>
                                      </p:cBhvr>
                                    </p:animEffect>
                                  </p:childTnLst>
                                </p:cTn>
                              </p:par>
                              <p:par>
                                <p:cTn id="78" presetID="10" presetClass="entr" presetSubtype="0"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par>
                                <p:cTn id="95" presetID="10"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par>
                                <p:cTn id="101" presetID="10"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par>
                                <p:cTn id="104" presetID="10" presetClass="entr" presetSubtype="0" fill="hold"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32" grpId="0" animBg="1"/>
      <p:bldP spid="33" grpId="0" animBg="1"/>
      <p:bldP spid="40" grpId="0" animBg="1"/>
      <p:bldP spid="41" grpId="0"/>
      <p:bldP spid="42" grpId="0" animBg="1"/>
      <p:bldP spid="43" grpId="0"/>
      <p:bldP spid="21" grpId="0" animBg="1"/>
      <p:bldP spid="52" grpId="0"/>
      <p:bldP spid="53" grpId="0"/>
      <p:bldP spid="55" grpId="0"/>
      <p:bldP spid="56" grpId="0"/>
      <p:bldP spid="59" grpId="0"/>
      <p:bldP spid="63" grpId="0"/>
      <p:bldP spid="69" grpId="0"/>
      <p:bldP spid="70" grpId="0" animBg="1"/>
      <p:bldP spid="83" grpId="0" animBg="1"/>
      <p:bldP spid="8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latin typeface="Segoe UI Light" panose="020B0502040204020203" pitchFamily="34" charset="0"/>
                <a:cs typeface="Segoe UI Light" panose="020B0502040204020203" pitchFamily="34" charset="0"/>
              </a:rPr>
              <a:t>Regularized Evidential Neural Networks for Quantifying Uncertainty</a:t>
            </a:r>
            <a:endParaRPr lang="en-US" sz="3200" b="1" dirty="0">
              <a:latin typeface="Segoe UI Light" panose="020B0502040204020203" pitchFamily="34" charset="0"/>
              <a:cs typeface="Segoe UI Light" panose="020B0502040204020203" pitchFamily="34" charset="0"/>
            </a:endParaRPr>
          </a:p>
        </p:txBody>
      </p:sp>
      <p:pic>
        <p:nvPicPr>
          <p:cNvPr id="7" name="图片 6">
            <a:extLst>
              <a:ext uri="{FF2B5EF4-FFF2-40B4-BE49-F238E27FC236}">
                <a16:creationId xmlns:a16="http://schemas.microsoft.com/office/drawing/2014/main" id="{243414CD-552D-0049-BF63-F677348A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51" y="1486985"/>
            <a:ext cx="4686300" cy="3200400"/>
          </a:xfrm>
          <a:prstGeom prst="rect">
            <a:avLst/>
          </a:prstGeom>
        </p:spPr>
      </p:pic>
      <p:sp>
        <p:nvSpPr>
          <p:cNvPr id="24" name="Title 1">
            <a:extLst>
              <a:ext uri="{FF2B5EF4-FFF2-40B4-BE49-F238E27FC236}">
                <a16:creationId xmlns:a16="http://schemas.microsoft.com/office/drawing/2014/main" id="{2F6EE3CD-2571-5F4E-B8D2-B155916CDEE5}"/>
              </a:ext>
            </a:extLst>
          </p:cNvPr>
          <p:cNvSpPr txBox="1">
            <a:spLocks/>
          </p:cNvSpPr>
          <p:nvPr/>
        </p:nvSpPr>
        <p:spPr>
          <a:xfrm>
            <a:off x="5769822" y="2524048"/>
            <a:ext cx="2711599" cy="646093"/>
          </a:xfrm>
          <a:prstGeom prst="rect">
            <a:avLst/>
          </a:prstGeom>
        </p:spPr>
        <p:txBody>
          <a:bodyPr vert="horz" lIns="91440" tIns="45720" rIns="91440" bIns="45720" rtlCol="0" anchor="b" anchorCtr="0">
            <a:normAutofit fontScale="92500" lnSpcReduction="2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 Out-of-Distribution  (OOD) samples</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19" name="Title 1">
            <a:extLst>
              <a:ext uri="{FF2B5EF4-FFF2-40B4-BE49-F238E27FC236}">
                <a16:creationId xmlns:a16="http://schemas.microsoft.com/office/drawing/2014/main" id="{5184CD80-A176-0B4F-AB60-A84F7223609C}"/>
              </a:ext>
            </a:extLst>
          </p:cNvPr>
          <p:cNvSpPr txBox="1">
            <a:spLocks/>
          </p:cNvSpPr>
          <p:nvPr/>
        </p:nvSpPr>
        <p:spPr>
          <a:xfrm>
            <a:off x="6198448" y="3587194"/>
            <a:ext cx="1854348" cy="515291"/>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High Vacuity</a:t>
            </a:r>
            <a:endParaRPr lang="en-US" sz="2400" dirty="0">
              <a:solidFill>
                <a:srgbClr val="DD462F"/>
              </a:solidFill>
              <a:latin typeface="Segoe UI Light" panose="020B0502040204020203" pitchFamily="34" charset="0"/>
              <a:cs typeface="Segoe UI Light" panose="020B0502040204020203" pitchFamily="34" charset="0"/>
            </a:endParaRPr>
          </a:p>
        </p:txBody>
      </p:sp>
      <p:sp>
        <p:nvSpPr>
          <p:cNvPr id="22" name="矩形 21">
            <a:extLst>
              <a:ext uri="{FF2B5EF4-FFF2-40B4-BE49-F238E27FC236}">
                <a16:creationId xmlns:a16="http://schemas.microsoft.com/office/drawing/2014/main" id="{D443A696-C8CA-314E-AFFC-46223FF7B3D9}"/>
              </a:ext>
            </a:extLst>
          </p:cNvPr>
          <p:cNvSpPr/>
          <p:nvPr/>
        </p:nvSpPr>
        <p:spPr>
          <a:xfrm>
            <a:off x="5752809" y="2494961"/>
            <a:ext cx="2663820" cy="1723966"/>
          </a:xfrm>
          <a:prstGeom prst="rect">
            <a:avLst/>
          </a:prstGeom>
          <a:noFill/>
          <a:ln w="28575">
            <a:solidFill>
              <a:srgbClr val="D247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Title 1">
            <a:extLst>
              <a:ext uri="{FF2B5EF4-FFF2-40B4-BE49-F238E27FC236}">
                <a16:creationId xmlns:a16="http://schemas.microsoft.com/office/drawing/2014/main" id="{1036FDF6-A802-ED46-8768-8DDBEAAA88A3}"/>
              </a:ext>
            </a:extLst>
          </p:cNvPr>
          <p:cNvSpPr txBox="1">
            <a:spLocks/>
          </p:cNvSpPr>
          <p:nvPr/>
        </p:nvSpPr>
        <p:spPr>
          <a:xfrm>
            <a:off x="8783170" y="2442164"/>
            <a:ext cx="2711599" cy="646093"/>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2400" dirty="0">
                <a:solidFill>
                  <a:schemeClr val="tx1">
                    <a:lumMod val="85000"/>
                    <a:lumOff val="15000"/>
                  </a:schemeClr>
                </a:solidFill>
                <a:latin typeface="Segoe UI Light" panose="020B0502040204020203" pitchFamily="34" charset="0"/>
                <a:cs typeface="Segoe UI Light" panose="020B0502040204020203" pitchFamily="34" charset="0"/>
              </a:rPr>
              <a:t>Boundary samples</a:t>
            </a:r>
            <a:endParaRPr lang="en-US" sz="2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33" name="Title 1">
            <a:extLst>
              <a:ext uri="{FF2B5EF4-FFF2-40B4-BE49-F238E27FC236}">
                <a16:creationId xmlns:a16="http://schemas.microsoft.com/office/drawing/2014/main" id="{8845CE6B-6142-E849-8269-E9BBB81F927C}"/>
              </a:ext>
            </a:extLst>
          </p:cNvPr>
          <p:cNvSpPr txBox="1">
            <a:spLocks/>
          </p:cNvSpPr>
          <p:nvPr/>
        </p:nvSpPr>
        <p:spPr>
          <a:xfrm>
            <a:off x="8941995" y="3577821"/>
            <a:ext cx="2218181" cy="515291"/>
          </a:xfrm>
          <a:prstGeom prst="rect">
            <a:avLst/>
          </a:prstGeom>
        </p:spPr>
        <p:txBody>
          <a:bodyPr vert="horz" lIns="91440" tIns="45720" rIns="91440" bIns="45720" rtlCol="0" anchor="b"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2400" dirty="0">
                <a:solidFill>
                  <a:srgbClr val="DD462F"/>
                </a:solidFill>
                <a:latin typeface="Segoe UI Light" panose="020B0502040204020203" pitchFamily="34" charset="0"/>
                <a:cs typeface="Segoe UI Light" panose="020B0502040204020203" pitchFamily="34" charset="0"/>
              </a:rPr>
              <a:t>High Dissonance</a:t>
            </a:r>
            <a:endParaRPr lang="en-US" sz="2400" dirty="0">
              <a:solidFill>
                <a:srgbClr val="DD462F"/>
              </a:solidFill>
              <a:latin typeface="Segoe UI Light" panose="020B0502040204020203" pitchFamily="34" charset="0"/>
              <a:cs typeface="Segoe UI Light" panose="020B0502040204020203" pitchFamily="34" charset="0"/>
            </a:endParaRPr>
          </a:p>
        </p:txBody>
      </p:sp>
      <p:sp>
        <p:nvSpPr>
          <p:cNvPr id="34" name="矩形 33">
            <a:extLst>
              <a:ext uri="{FF2B5EF4-FFF2-40B4-BE49-F238E27FC236}">
                <a16:creationId xmlns:a16="http://schemas.microsoft.com/office/drawing/2014/main" id="{3E783DB2-9C73-D047-B1F4-9C69DD3673D4}"/>
              </a:ext>
            </a:extLst>
          </p:cNvPr>
          <p:cNvSpPr/>
          <p:nvPr/>
        </p:nvSpPr>
        <p:spPr>
          <a:xfrm>
            <a:off x="8719176" y="2494961"/>
            <a:ext cx="2663820" cy="1723966"/>
          </a:xfrm>
          <a:prstGeom prst="rect">
            <a:avLst/>
          </a:prstGeom>
          <a:noFill/>
          <a:ln w="28575">
            <a:solidFill>
              <a:srgbClr val="D247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D2084791-3352-894B-A288-DDDEDAE08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82" y="5239268"/>
            <a:ext cx="10884983" cy="503523"/>
          </a:xfrm>
          <a:prstGeom prst="rect">
            <a:avLst/>
          </a:prstGeom>
        </p:spPr>
      </p:pic>
      <p:cxnSp>
        <p:nvCxnSpPr>
          <p:cNvPr id="36" name="直线箭头连接符 35">
            <a:extLst>
              <a:ext uri="{FF2B5EF4-FFF2-40B4-BE49-F238E27FC236}">
                <a16:creationId xmlns:a16="http://schemas.microsoft.com/office/drawing/2014/main" id="{A9572798-507E-FD41-BF37-A5E0AC4A22F8}"/>
              </a:ext>
            </a:extLst>
          </p:cNvPr>
          <p:cNvCxnSpPr>
            <a:cxnSpLocks/>
          </p:cNvCxnSpPr>
          <p:nvPr/>
        </p:nvCxnSpPr>
        <p:spPr>
          <a:xfrm>
            <a:off x="7094870" y="3170141"/>
            <a:ext cx="0" cy="539452"/>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37" name="直线箭头连接符 36">
            <a:extLst>
              <a:ext uri="{FF2B5EF4-FFF2-40B4-BE49-F238E27FC236}">
                <a16:creationId xmlns:a16="http://schemas.microsoft.com/office/drawing/2014/main" id="{8F7E6738-970F-4B47-B72D-C3328A9DCEB0}"/>
              </a:ext>
            </a:extLst>
          </p:cNvPr>
          <p:cNvCxnSpPr>
            <a:cxnSpLocks/>
          </p:cNvCxnSpPr>
          <p:nvPr/>
        </p:nvCxnSpPr>
        <p:spPr>
          <a:xfrm flipV="1">
            <a:off x="7039975" y="4343357"/>
            <a:ext cx="0" cy="732142"/>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38" name="直线箭头连接符 37">
            <a:extLst>
              <a:ext uri="{FF2B5EF4-FFF2-40B4-BE49-F238E27FC236}">
                <a16:creationId xmlns:a16="http://schemas.microsoft.com/office/drawing/2014/main" id="{B972CDDF-73B1-564E-BDF8-E539812FE222}"/>
              </a:ext>
            </a:extLst>
          </p:cNvPr>
          <p:cNvCxnSpPr>
            <a:cxnSpLocks/>
          </p:cNvCxnSpPr>
          <p:nvPr/>
        </p:nvCxnSpPr>
        <p:spPr>
          <a:xfrm>
            <a:off x="10051085" y="3087185"/>
            <a:ext cx="0" cy="539452"/>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39" name="直线箭头连接符 38">
            <a:extLst>
              <a:ext uri="{FF2B5EF4-FFF2-40B4-BE49-F238E27FC236}">
                <a16:creationId xmlns:a16="http://schemas.microsoft.com/office/drawing/2014/main" id="{E12BE213-CD8D-B14F-BBA3-84AF3596C4E9}"/>
              </a:ext>
            </a:extLst>
          </p:cNvPr>
          <p:cNvCxnSpPr>
            <a:cxnSpLocks/>
          </p:cNvCxnSpPr>
          <p:nvPr/>
        </p:nvCxnSpPr>
        <p:spPr>
          <a:xfrm flipV="1">
            <a:off x="10138969" y="4321314"/>
            <a:ext cx="0" cy="732142"/>
          </a:xfrm>
          <a:prstGeom prst="straightConnector1">
            <a:avLst/>
          </a:prstGeom>
          <a:ln w="38100">
            <a:solidFill>
              <a:srgbClr val="DD462F"/>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线连接符 39">
            <a:extLst>
              <a:ext uri="{FF2B5EF4-FFF2-40B4-BE49-F238E27FC236}">
                <a16:creationId xmlns:a16="http://schemas.microsoft.com/office/drawing/2014/main" id="{F757C2CA-E49D-6245-A039-088DEC150F51}"/>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25E4A5-A709-4AE3-9E67-3B3FED2BC1CB}"/>
              </a:ext>
            </a:extLst>
          </p:cNvPr>
          <p:cNvSpPr txBox="1"/>
          <p:nvPr/>
        </p:nvSpPr>
        <p:spPr>
          <a:xfrm>
            <a:off x="240632" y="5906560"/>
            <a:ext cx="11646568"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Define the outlier samples for testing OOD</a:t>
            </a:r>
          </a:p>
          <a:p>
            <a:pPr marL="285750" indent="-285750">
              <a:buFont typeface="Wingdings" panose="05000000000000000000" pitchFamily="2" charset="2"/>
              <a:buChar char="§"/>
            </a:pPr>
            <a:r>
              <a:rPr lang="en-US" dirty="0"/>
              <a:t>Minimize the loss function by maximizing vacuity for OOD and dissonance for boundary samples, in addition to the normal loss function to maximize prediction accuracy.</a:t>
            </a:r>
          </a:p>
        </p:txBody>
      </p:sp>
    </p:spTree>
    <p:extLst>
      <p:ext uri="{BB962C8B-B14F-4D97-AF65-F5344CB8AC3E}">
        <p14:creationId xmlns:p14="http://schemas.microsoft.com/office/powerpoint/2010/main" val="509827874"/>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2" grpId="0" animBg="1"/>
      <p:bldP spid="32" grpId="0"/>
      <p:bldP spid="33" grpId="0"/>
      <p:bldP spid="3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3200" b="1" dirty="0">
                <a:latin typeface="Segoe UI Light" panose="020B0502040204020203" pitchFamily="34" charset="0"/>
                <a:cs typeface="Segoe UI Light" panose="020B0502040204020203" pitchFamily="34" charset="0"/>
              </a:rPr>
              <a:t>Quantifying vacuity and dissonance under different ENN models</a:t>
            </a:r>
          </a:p>
        </p:txBody>
      </p:sp>
      <p:pic>
        <p:nvPicPr>
          <p:cNvPr id="5" name="图片 4">
            <a:extLst>
              <a:ext uri="{FF2B5EF4-FFF2-40B4-BE49-F238E27FC236}">
                <a16:creationId xmlns:a16="http://schemas.microsoft.com/office/drawing/2014/main" id="{71687F72-E46D-B44F-A3D2-32DDF60DA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8" y="1223683"/>
            <a:ext cx="7924800" cy="5486400"/>
          </a:xfrm>
          <a:prstGeom prst="rect">
            <a:avLst/>
          </a:prstGeom>
        </p:spPr>
      </p:pic>
      <p:sp>
        <p:nvSpPr>
          <p:cNvPr id="3" name="文本框 2">
            <a:extLst>
              <a:ext uri="{FF2B5EF4-FFF2-40B4-BE49-F238E27FC236}">
                <a16:creationId xmlns:a16="http://schemas.microsoft.com/office/drawing/2014/main" id="{3A8CE2FD-81E3-4065-BFBE-61024491E28C}"/>
              </a:ext>
            </a:extLst>
          </p:cNvPr>
          <p:cNvSpPr txBox="1"/>
          <p:nvPr/>
        </p:nvSpPr>
        <p:spPr>
          <a:xfrm>
            <a:off x="8512753" y="1088136"/>
            <a:ext cx="3275401" cy="3508653"/>
          </a:xfrm>
          <a:prstGeom prst="rect">
            <a:avLst/>
          </a:prstGeom>
          <a:noFill/>
        </p:spPr>
        <p:txBody>
          <a:bodyPr wrap="square" rtlCol="0">
            <a:spAutoFit/>
          </a:bodyPr>
          <a:lstStyle/>
          <a:p>
            <a:r>
              <a:rPr lang="en-US" altLang="zh-CN" sz="2400" dirty="0">
                <a:solidFill>
                  <a:srgbClr val="DD462F"/>
                </a:solidFill>
              </a:rPr>
              <a:t>Setting:</a:t>
            </a:r>
          </a:p>
          <a:p>
            <a:pPr marL="285750" indent="-285750">
              <a:buFont typeface="Arial" panose="020B0604020202020204" pitchFamily="34" charset="0"/>
              <a:buChar char="•"/>
            </a:pPr>
            <a:r>
              <a:rPr lang="en-US" altLang="zh-CN" dirty="0"/>
              <a:t>Generated a synthetic dataset with three classes: red, orange, and white.</a:t>
            </a:r>
          </a:p>
          <a:p>
            <a:pPr marL="285750" indent="-285750">
              <a:buFont typeface="Arial" panose="020B0604020202020204" pitchFamily="34" charset="0"/>
              <a:buChar char="•"/>
            </a:pPr>
            <a:r>
              <a:rPr lang="en-US" altLang="zh-CN" dirty="0"/>
              <a:t>Under a given NN model, we sampled 1000 points of each class based on the Gaussian distribution in a 2-D space. </a:t>
            </a:r>
          </a:p>
          <a:p>
            <a:pPr marL="285750" indent="-285750">
              <a:buFont typeface="Arial" panose="020B0604020202020204" pitchFamily="34" charset="0"/>
              <a:buChar char="•"/>
            </a:pPr>
            <a:r>
              <a:rPr lang="en-US" altLang="zh-CN" dirty="0"/>
              <a:t>We used 200 total OOD samples to train regularized- ENN models.</a:t>
            </a:r>
            <a:endParaRPr lang="zh-CN" altLang="en-US" dirty="0"/>
          </a:p>
        </p:txBody>
      </p:sp>
      <p:sp>
        <p:nvSpPr>
          <p:cNvPr id="4" name="文本框 3">
            <a:extLst>
              <a:ext uri="{FF2B5EF4-FFF2-40B4-BE49-F238E27FC236}">
                <a16:creationId xmlns:a16="http://schemas.microsoft.com/office/drawing/2014/main" id="{255E79B6-AEF4-4F23-A607-9762BED725FB}"/>
              </a:ext>
            </a:extLst>
          </p:cNvPr>
          <p:cNvSpPr txBox="1"/>
          <p:nvPr/>
        </p:nvSpPr>
        <p:spPr>
          <a:xfrm>
            <a:off x="8590864" y="4572429"/>
            <a:ext cx="3275400" cy="1846659"/>
          </a:xfrm>
          <a:prstGeom prst="rect">
            <a:avLst/>
          </a:prstGeom>
          <a:noFill/>
        </p:spPr>
        <p:txBody>
          <a:bodyPr wrap="square" rtlCol="0">
            <a:spAutoFit/>
          </a:bodyPr>
          <a:lstStyle/>
          <a:p>
            <a:r>
              <a:rPr lang="en-US" altLang="zh-CN" sz="2400" b="1" dirty="0">
                <a:solidFill>
                  <a:srgbClr val="DD462F"/>
                </a:solidFill>
                <a:latin typeface="+mj-lt"/>
              </a:rPr>
              <a:t>Results:</a:t>
            </a:r>
          </a:p>
          <a:p>
            <a:pPr marL="285750" indent="-285750">
              <a:buFont typeface="Arial" panose="020B0604020202020204" pitchFamily="34" charset="0"/>
              <a:buChar char="•"/>
            </a:pPr>
            <a:r>
              <a:rPr lang="en-US" altLang="zh-CN" dirty="0"/>
              <a:t>Under regularized-ENN models, </a:t>
            </a:r>
            <a:r>
              <a:rPr lang="en-US" altLang="zh-CN" b="1" dirty="0"/>
              <a:t>high vacuity in OOD region and high dissonance on in-class boundary</a:t>
            </a:r>
            <a:r>
              <a:rPr lang="en-US" altLang="zh-CN" dirty="0"/>
              <a:t> are observed.</a:t>
            </a:r>
            <a:endParaRPr lang="zh-CN" altLang="en-US" dirty="0"/>
          </a:p>
        </p:txBody>
      </p:sp>
      <p:sp>
        <p:nvSpPr>
          <p:cNvPr id="11" name="箭头: 下 10">
            <a:extLst>
              <a:ext uri="{FF2B5EF4-FFF2-40B4-BE49-F238E27FC236}">
                <a16:creationId xmlns:a16="http://schemas.microsoft.com/office/drawing/2014/main" id="{014F5483-67E6-4753-9CF8-4290CBCD0B6A}"/>
              </a:ext>
            </a:extLst>
          </p:cNvPr>
          <p:cNvSpPr/>
          <p:nvPr/>
        </p:nvSpPr>
        <p:spPr>
          <a:xfrm rot="5933390">
            <a:off x="1402647" y="3201896"/>
            <a:ext cx="89129" cy="454208"/>
          </a:xfrm>
          <a:prstGeom prst="downArrow">
            <a:avLst/>
          </a:prstGeom>
          <a:solidFill>
            <a:srgbClr val="DD46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B155D419-84F2-4CC8-8DB6-98540C2B1C33}"/>
              </a:ext>
            </a:extLst>
          </p:cNvPr>
          <p:cNvSpPr/>
          <p:nvPr/>
        </p:nvSpPr>
        <p:spPr>
          <a:xfrm rot="15539478">
            <a:off x="2500818" y="3220980"/>
            <a:ext cx="89129" cy="454208"/>
          </a:xfrm>
          <a:prstGeom prst="downArrow">
            <a:avLst/>
          </a:prstGeom>
          <a:solidFill>
            <a:srgbClr val="DD46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49618DC-0ABF-402C-B95C-DC432574A7E3}"/>
              </a:ext>
            </a:extLst>
          </p:cNvPr>
          <p:cNvSpPr txBox="1"/>
          <p:nvPr/>
        </p:nvSpPr>
        <p:spPr>
          <a:xfrm>
            <a:off x="1640612" y="3244334"/>
            <a:ext cx="735029" cy="369332"/>
          </a:xfrm>
          <a:prstGeom prst="rect">
            <a:avLst/>
          </a:prstGeom>
          <a:noFill/>
        </p:spPr>
        <p:txBody>
          <a:bodyPr wrap="square" rtlCol="0">
            <a:spAutoFit/>
          </a:bodyPr>
          <a:lstStyle/>
          <a:p>
            <a:r>
              <a:rPr lang="en-US" altLang="zh-CN" dirty="0">
                <a:solidFill>
                  <a:srgbClr val="FF0000"/>
                </a:solidFill>
              </a:rPr>
              <a:t>OOD</a:t>
            </a:r>
            <a:endParaRPr lang="zh-CN" altLang="en-US" dirty="0">
              <a:solidFill>
                <a:srgbClr val="FF0000"/>
              </a:solidFill>
            </a:endParaRPr>
          </a:p>
        </p:txBody>
      </p:sp>
    </p:spTree>
    <p:extLst>
      <p:ext uri="{BB962C8B-B14F-4D97-AF65-F5344CB8AC3E}">
        <p14:creationId xmlns:p14="http://schemas.microsoft.com/office/powerpoint/2010/main" val="3173290431"/>
      </p:ext>
    </p:extLst>
  </p:cSld>
  <p:clrMapOvr>
    <a:masterClrMapping/>
  </p:clrMapOvr>
  <mc:AlternateContent xmlns:mc="http://schemas.openxmlformats.org/markup-compatibility/2006" xmlns:p14="http://schemas.microsoft.com/office/powerpoint/2010/main">
    <mc:Choice Requires="p14">
      <p:transition p14:dur="10" advTm="51939"/>
    </mc:Choice>
    <mc:Fallback xmlns="">
      <p:transition advTm="51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4957</TotalTime>
  <Words>1725</Words>
  <Application>Microsoft Office PowerPoint</Application>
  <PresentationFormat>Widescreen</PresentationFormat>
  <Paragraphs>189</Paragraphs>
  <Slides>13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Kefa</vt:lpstr>
      <vt:lpstr>Arial</vt:lpstr>
      <vt:lpstr>Calibri</vt:lpstr>
      <vt:lpstr>Calibri Light</vt:lpstr>
      <vt:lpstr>Cambria Math</vt:lpstr>
      <vt:lpstr>Courier New</vt:lpstr>
      <vt:lpstr>Segoe UI Light</vt:lpstr>
      <vt:lpstr>Segoe UI Semibold</vt:lpstr>
      <vt:lpstr>Wingdings</vt:lpstr>
      <vt:lpstr>Office Theme</vt:lpstr>
      <vt:lpstr>Quantifying Classification Uncertainty using Regularized Evidential Neural Networks</vt:lpstr>
      <vt:lpstr>Why is predicting uncertainty important?</vt:lpstr>
      <vt:lpstr>Uncertainty vs. Misclassification</vt:lpstr>
      <vt:lpstr>What types of uncertainty to model?</vt:lpstr>
      <vt:lpstr>Evidential Uncertainty</vt:lpstr>
      <vt:lpstr>Why Evidential Uncertainty?</vt:lpstr>
      <vt:lpstr>How to train a model estimating the Dirichlet distribution with evidential uncertainty?</vt:lpstr>
      <vt:lpstr>Regularized Evidential Neural Networks for Quantifying Uncertainty</vt:lpstr>
      <vt:lpstr>Quantifying vacuity and dissonance under different ENN models</vt:lpstr>
      <vt:lpstr>OOD Detection vs. Entropy</vt:lpstr>
      <vt:lpstr>Conclusions</vt:lpstr>
      <vt:lpstr>Open Research 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Geometry and Uncertainty in Deep Learning</dc:title>
  <dc:creator>Alex</dc:creator>
  <cp:keywords/>
  <cp:lastModifiedBy>Jin-Hee Cho</cp:lastModifiedBy>
  <cp:revision>303</cp:revision>
  <dcterms:created xsi:type="dcterms:W3CDTF">2017-03-15T23:32:57Z</dcterms:created>
  <dcterms:modified xsi:type="dcterms:W3CDTF">2019-11-08T04:04:40Z</dcterms:modified>
  <cp:version/>
</cp:coreProperties>
</file>